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0"/>
  </p:notesMasterIdLst>
  <p:handoutMasterIdLst>
    <p:handoutMasterId r:id="rId41"/>
  </p:handoutMasterIdLst>
  <p:sldIdLst>
    <p:sldId id="257" r:id="rId2"/>
    <p:sldId id="418" r:id="rId3"/>
    <p:sldId id="453" r:id="rId4"/>
    <p:sldId id="419" r:id="rId5"/>
    <p:sldId id="472" r:id="rId6"/>
    <p:sldId id="454" r:id="rId7"/>
    <p:sldId id="423" r:id="rId8"/>
    <p:sldId id="425" r:id="rId9"/>
    <p:sldId id="424" r:id="rId10"/>
    <p:sldId id="427" r:id="rId11"/>
    <p:sldId id="429" r:id="rId12"/>
    <p:sldId id="430" r:id="rId13"/>
    <p:sldId id="428" r:id="rId14"/>
    <p:sldId id="433" r:id="rId15"/>
    <p:sldId id="465" r:id="rId16"/>
    <p:sldId id="440" r:id="rId17"/>
    <p:sldId id="431" r:id="rId18"/>
    <p:sldId id="470" r:id="rId19"/>
    <p:sldId id="474" r:id="rId20"/>
    <p:sldId id="435" r:id="rId21"/>
    <p:sldId id="436" r:id="rId22"/>
    <p:sldId id="471" r:id="rId23"/>
    <p:sldId id="441" r:id="rId24"/>
    <p:sldId id="437" r:id="rId25"/>
    <p:sldId id="442" r:id="rId26"/>
    <p:sldId id="459" r:id="rId27"/>
    <p:sldId id="443" r:id="rId28"/>
    <p:sldId id="466" r:id="rId29"/>
    <p:sldId id="461" r:id="rId30"/>
    <p:sldId id="463" r:id="rId31"/>
    <p:sldId id="464" r:id="rId32"/>
    <p:sldId id="467" r:id="rId33"/>
    <p:sldId id="444" r:id="rId34"/>
    <p:sldId id="452" r:id="rId35"/>
    <p:sldId id="447" r:id="rId36"/>
    <p:sldId id="473" r:id="rId37"/>
    <p:sldId id="475" r:id="rId38"/>
    <p:sldId id="327" r:id="rId39"/>
  </p:sldIdLst>
  <p:sldSz cx="9144000" cy="6858000" type="screen4x3"/>
  <p:notesSz cx="6799263" cy="9929813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ulli" initials="s" lastIdx="1" clrIdx="0">
    <p:extLst>
      <p:ext uri="{19B8F6BF-5375-455C-9EA6-DF929625EA0E}">
        <p15:presenceInfo xmlns:p15="http://schemas.microsoft.com/office/powerpoint/2012/main" userId="sulli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6C33"/>
    <a:srgbClr val="2BAAFF"/>
    <a:srgbClr val="8BC7F8"/>
    <a:srgbClr val="CCEBFF"/>
    <a:srgbClr val="1138FB"/>
    <a:srgbClr val="00339A"/>
    <a:srgbClr val="002A7E"/>
    <a:srgbClr val="4F81BD"/>
    <a:srgbClr val="ED7C30"/>
    <a:srgbClr val="92D0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中度样式 3 - 强调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中度样式 3 - 强调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中度样式 3 - 强调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544" autoAdjust="0"/>
    <p:restoredTop sz="73290" autoAdjust="0"/>
  </p:normalViewPr>
  <p:slideViewPr>
    <p:cSldViewPr snapToGrid="0" snapToObjects="1">
      <p:cViewPr varScale="1">
        <p:scale>
          <a:sx n="59" d="100"/>
          <a:sy n="59" d="100"/>
        </p:scale>
        <p:origin x="1362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62" d="100"/>
          <a:sy n="62" d="100"/>
        </p:scale>
        <p:origin x="1998" y="5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1E51EA-329D-421E-8473-31C945E61BA3}" type="datetimeFigureOut">
              <a:rPr lang="zh-CN" altLang="en-US" smtClean="0"/>
              <a:t>2015/4/24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65DB36-1A86-4116-843D-B55E5ACACAA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588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51342" y="0"/>
            <a:ext cx="2946347" cy="49821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EFC800-A5B8-49F8-8DEC-912D5E1775F6}" type="datetimeFigureOut">
              <a:rPr lang="zh-CN" altLang="en-US" smtClean="0"/>
              <a:t>2015/4/24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5637" cy="33512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9927" y="4778722"/>
            <a:ext cx="5439410" cy="390986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51342" y="9431600"/>
            <a:ext cx="2946347" cy="49821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E2C7A1-7CA3-4807-A0DD-B3EE25F0C7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86479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8921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1458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734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1681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0194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0571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663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2287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388688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49648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58687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50403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22085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1501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0508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83677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10294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4463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5502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31937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66064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866234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435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5317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81601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076467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1359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91967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623163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690017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4949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79708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9684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83904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1889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5549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2C7A1-7CA3-4807-A0DD-B3EE25F0C74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213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 userDrawn="1"/>
        </p:nvGrpSpPr>
        <p:grpSpPr>
          <a:xfrm>
            <a:off x="0" y="1"/>
            <a:ext cx="9154759" cy="6857997"/>
            <a:chOff x="0" y="1"/>
            <a:chExt cx="9154759" cy="6857997"/>
          </a:xfrm>
        </p:grpSpPr>
        <p:pic>
          <p:nvPicPr>
            <p:cNvPr id="8" name="图片 7"/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1" y="1"/>
              <a:ext cx="9154758" cy="1914860"/>
            </a:xfrm>
            <a:prstGeom prst="rect">
              <a:avLst/>
            </a:prstGeom>
          </p:spPr>
        </p:pic>
        <p:pic>
          <p:nvPicPr>
            <p:cNvPr id="7" name="图片 6" descr="20131228_PPT模板_QCon-03.png"/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981" r="118"/>
            <a:stretch/>
          </p:blipFill>
          <p:spPr>
            <a:xfrm>
              <a:off x="0" y="1914861"/>
              <a:ext cx="9144000" cy="4943137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04308"/>
          </a:xfrm>
        </p:spPr>
        <p:txBody>
          <a:bodyPr>
            <a:normAutofit/>
          </a:bodyPr>
          <a:lstStyle>
            <a:lvl1pPr>
              <a:defRPr sz="36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18796"/>
            <a:ext cx="8229600" cy="5007368"/>
          </a:xfrm>
        </p:spPr>
        <p:txBody>
          <a:bodyPr>
            <a:normAutofit/>
          </a:bodyPr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kumimoji="1" lang="zh-CN" altLang="en-US" dirty="0" smtClean="0"/>
              <a:t>单击此处编辑母版文本样式</a:t>
            </a:r>
          </a:p>
          <a:p>
            <a:pPr lvl="1"/>
            <a:r>
              <a:rPr kumimoji="1" lang="zh-CN" altLang="en-US" dirty="0" smtClean="0"/>
              <a:t>二级</a:t>
            </a:r>
          </a:p>
          <a:p>
            <a:pPr lvl="2"/>
            <a:r>
              <a:rPr kumimoji="1" lang="zh-CN" altLang="en-US" dirty="0" smtClean="0"/>
              <a:t>三级</a:t>
            </a:r>
          </a:p>
          <a:p>
            <a:pPr lvl="3"/>
            <a:r>
              <a:rPr kumimoji="1" lang="zh-CN" altLang="en-US" dirty="0" smtClean="0"/>
              <a:t>四级</a:t>
            </a:r>
          </a:p>
          <a:p>
            <a:pPr lvl="4"/>
            <a:r>
              <a:rPr kumimoji="1" lang="zh-CN" altLang="en-US" dirty="0" smtClean="0"/>
              <a:t>五级</a:t>
            </a:r>
            <a:endParaRPr kumimoji="1"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12" name="图片 11" descr="20131228_PPT模板_QCon-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1"/>
          <a:stretch/>
        </p:blipFill>
        <p:spPr>
          <a:xfrm>
            <a:off x="0" y="1865105"/>
            <a:ext cx="9144000" cy="5042647"/>
          </a:xfrm>
          <a:prstGeom prst="rect">
            <a:avLst/>
          </a:prstGeom>
        </p:spPr>
      </p:pic>
      <p:pic>
        <p:nvPicPr>
          <p:cNvPr id="13" name="图片 12" descr="20131228_PPT模板_QCon-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1" b="51765"/>
          <a:stretch/>
        </p:blipFill>
        <p:spPr>
          <a:xfrm>
            <a:off x="-2688" y="788154"/>
            <a:ext cx="9144000" cy="1492624"/>
          </a:xfrm>
          <a:prstGeom prst="rect">
            <a:avLst/>
          </a:prstGeom>
        </p:spPr>
      </p:pic>
      <p:pic>
        <p:nvPicPr>
          <p:cNvPr id="14" name="图片 13" descr="20131228_PPT模板_QCon-03.png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471" b="51765"/>
          <a:stretch/>
        </p:blipFill>
        <p:spPr>
          <a:xfrm>
            <a:off x="0" y="0"/>
            <a:ext cx="9144000" cy="1492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723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2015/4/24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6" r:id="rId2"/>
    <p:sldLayoutId id="2147483673" r:id="rId3"/>
    <p:sldLayoutId id="2147483674" r:id="rId4"/>
    <p:sldLayoutId id="2147483675" r:id="rId5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png"/><Relationship Id="rId10" Type="http://schemas.microsoft.com/office/2007/relationships/hdphoto" Target="../media/hdphoto1.wdp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microsoft.com/office/2007/relationships/hdphoto" Target="../media/hdphoto2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microsoft.com/office/2007/relationships/hdphoto" Target="../media/hdphoto3.wdp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eyefulpresentations.co.uk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8.png"/><Relationship Id="rId4" Type="http://schemas.openxmlformats.org/officeDocument/2006/relationships/hyperlink" Target="http://www.eyefulpresentations.co.uk/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hyperlink" Target="http://www.infoq.com/cn" TargetMode="Externa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hyperlink" Target="http://e.weibo.com/infoqchina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ctrTitle"/>
          </p:nvPr>
        </p:nvSpPr>
        <p:spPr>
          <a:xfrm>
            <a:off x="801713" y="2801738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zh-CN" altLang="en-US" b="1" dirty="0" smtClean="0">
                <a:solidFill>
                  <a:srgbClr val="1E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从“救火”走向“防火”</a:t>
            </a:r>
            <a:r>
              <a:rPr lang="en-US" altLang="zh-CN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/>
            </a:r>
            <a:br>
              <a:rPr lang="en-US" altLang="zh-CN" b="1" dirty="0" smtClean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endParaRPr lang="zh-CN" altLang="en-US" sz="54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135679" y="3748543"/>
            <a:ext cx="46570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solidFill>
                  <a:srgbClr val="1E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——</a:t>
            </a:r>
            <a:r>
              <a:rPr lang="zh-CN" altLang="en-US" sz="2800" dirty="0">
                <a:solidFill>
                  <a:srgbClr val="1E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商业平台业务运维实践</a:t>
            </a:r>
            <a:endParaRPr lang="zh-CN" altLang="en-US" sz="2800" dirty="0">
              <a:solidFill>
                <a:srgbClr val="1E6AAE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76544" y="5376723"/>
            <a:ext cx="1622738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房秀丽</a:t>
            </a:r>
            <a:endParaRPr lang="en-US" altLang="zh-CN" sz="20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2015-04-24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繁杂数据故障处理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857" y="3056477"/>
            <a:ext cx="8229600" cy="1977244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dirty="0" smtClean="0"/>
              <a:t>存在的问题：</a:t>
            </a:r>
            <a:endParaRPr lang="en-US" altLang="zh-CN" sz="2000" b="1" dirty="0" smtClean="0"/>
          </a:p>
          <a:p>
            <a:r>
              <a:rPr lang="zh-CN" altLang="en-US" sz="2000" dirty="0" smtClean="0"/>
              <a:t>不能快速识别哪些任务失败了，影响了谁</a:t>
            </a:r>
            <a:endParaRPr lang="en-US" altLang="zh-CN" sz="2000" dirty="0" smtClean="0"/>
          </a:p>
          <a:p>
            <a:r>
              <a:rPr lang="zh-CN" altLang="en-US" sz="2000" dirty="0" smtClean="0"/>
              <a:t>一个任务失败会导致多个任务失败，每个任务的任务都会发一个报警</a:t>
            </a:r>
            <a:endParaRPr lang="en-US" altLang="zh-CN" sz="2000" dirty="0" smtClean="0"/>
          </a:p>
          <a:p>
            <a:r>
              <a:rPr lang="zh-CN" altLang="en-US" sz="2000" dirty="0" smtClean="0"/>
              <a:t>处理多个任务失败时，需要人工确认修复顺序，还要等待每个任务执行完成后再人工执行下一个</a:t>
            </a:r>
            <a:endParaRPr lang="en-US" altLang="zh-CN" sz="2000" dirty="0" smtClean="0"/>
          </a:p>
          <a:p>
            <a:r>
              <a:rPr lang="zh-CN" altLang="en-US" sz="2000" dirty="0" smtClean="0"/>
              <a:t>如果所需数据源存在短暂延迟到位，会导致任务执行失败并报警，有时会对运维人员产生干扰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endParaRPr lang="en-US" altLang="zh-CN" sz="14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1160060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719618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279176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84142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343700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903258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462816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5035075" y="201257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581932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6223374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J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6782932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7342490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7" name="曲线连接符 16"/>
          <p:cNvCxnSpPr>
            <a:stCxn id="4" idx="0"/>
            <a:endCxn id="5" idx="0"/>
          </p:cNvCxnSpPr>
          <p:nvPr/>
        </p:nvCxnSpPr>
        <p:spPr>
          <a:xfrm rot="5400000" flipH="1" flipV="1">
            <a:off x="1617260" y="1726442"/>
            <a:ext cx="12700" cy="55955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曲线连接符 18"/>
          <p:cNvCxnSpPr>
            <a:stCxn id="5" idx="2"/>
            <a:endCxn id="6" idx="2"/>
          </p:cNvCxnSpPr>
          <p:nvPr/>
        </p:nvCxnSpPr>
        <p:spPr>
          <a:xfrm rot="16200000" flipH="1">
            <a:off x="2176818" y="2094931"/>
            <a:ext cx="12700" cy="55955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曲线连接符 20"/>
          <p:cNvCxnSpPr>
            <a:stCxn id="5" idx="0"/>
            <a:endCxn id="8" idx="0"/>
          </p:cNvCxnSpPr>
          <p:nvPr/>
        </p:nvCxnSpPr>
        <p:spPr>
          <a:xfrm rot="5400000" flipH="1" flipV="1">
            <a:off x="2709080" y="1194180"/>
            <a:ext cx="12700" cy="1624082"/>
          </a:xfrm>
          <a:prstGeom prst="curvedConnector3">
            <a:avLst>
              <a:gd name="adj1" fmla="val 3949252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曲线连接符 24"/>
          <p:cNvCxnSpPr>
            <a:stCxn id="5" idx="0"/>
            <a:endCxn id="7" idx="0"/>
          </p:cNvCxnSpPr>
          <p:nvPr/>
        </p:nvCxnSpPr>
        <p:spPr>
          <a:xfrm rot="5400000" flipH="1" flipV="1">
            <a:off x="2429301" y="1473959"/>
            <a:ext cx="12700" cy="1064524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9" idx="2"/>
            <a:endCxn id="10" idx="2"/>
          </p:cNvCxnSpPr>
          <p:nvPr/>
        </p:nvCxnSpPr>
        <p:spPr>
          <a:xfrm rot="16200000" flipH="1">
            <a:off x="4360458" y="2094931"/>
            <a:ext cx="12700" cy="55955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stCxn id="9" idx="0"/>
            <a:endCxn id="11" idx="0"/>
          </p:cNvCxnSpPr>
          <p:nvPr/>
        </p:nvCxnSpPr>
        <p:spPr>
          <a:xfrm rot="16200000" flipH="1">
            <a:off x="4643412" y="1443488"/>
            <a:ext cx="6350" cy="1131817"/>
          </a:xfrm>
          <a:prstGeom prst="curvedConnector3">
            <a:avLst>
              <a:gd name="adj1" fmla="val -36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11" idx="0"/>
            <a:endCxn id="12" idx="0"/>
          </p:cNvCxnSpPr>
          <p:nvPr/>
        </p:nvCxnSpPr>
        <p:spPr>
          <a:xfrm rot="5400000" flipH="1" flipV="1">
            <a:off x="5482749" y="1735968"/>
            <a:ext cx="6350" cy="546857"/>
          </a:xfrm>
          <a:prstGeom prst="curvedConnector3">
            <a:avLst>
              <a:gd name="adj1" fmla="val 37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/>
          <p:cNvCxnSpPr>
            <a:stCxn id="11" idx="2"/>
            <a:endCxn id="13" idx="2"/>
          </p:cNvCxnSpPr>
          <p:nvPr/>
        </p:nvCxnSpPr>
        <p:spPr>
          <a:xfrm rot="5400000" flipH="1" flipV="1">
            <a:off x="5803470" y="1783735"/>
            <a:ext cx="6350" cy="1188299"/>
          </a:xfrm>
          <a:prstGeom prst="curvedConnector3">
            <a:avLst>
              <a:gd name="adj1" fmla="val -36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曲线连接符 35"/>
          <p:cNvCxnSpPr>
            <a:stCxn id="13" idx="0"/>
            <a:endCxn id="14" idx="0"/>
          </p:cNvCxnSpPr>
          <p:nvPr/>
        </p:nvCxnSpPr>
        <p:spPr>
          <a:xfrm rot="5400000" flipH="1" flipV="1">
            <a:off x="6680574" y="1726442"/>
            <a:ext cx="12700" cy="559558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曲线连接符 43"/>
          <p:cNvCxnSpPr>
            <a:stCxn id="7" idx="2"/>
            <a:endCxn id="15" idx="2"/>
          </p:cNvCxnSpPr>
          <p:nvPr/>
        </p:nvCxnSpPr>
        <p:spPr>
          <a:xfrm rot="16200000" flipH="1">
            <a:off x="5240737" y="95536"/>
            <a:ext cx="12700" cy="4558348"/>
          </a:xfrm>
          <a:prstGeom prst="curvedConnector3">
            <a:avLst>
              <a:gd name="adj1" fmla="val 437911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曲线连接符 47"/>
          <p:cNvCxnSpPr>
            <a:stCxn id="6" idx="2"/>
            <a:endCxn id="9" idx="2"/>
          </p:cNvCxnSpPr>
          <p:nvPr/>
        </p:nvCxnSpPr>
        <p:spPr>
          <a:xfrm rot="16200000" flipH="1">
            <a:off x="3268638" y="1562669"/>
            <a:ext cx="12700" cy="1624082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7902048" y="2006221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54" name="曲线连接符 53"/>
          <p:cNvCxnSpPr>
            <a:stCxn id="14" idx="0"/>
            <a:endCxn id="52" idx="0"/>
          </p:cNvCxnSpPr>
          <p:nvPr/>
        </p:nvCxnSpPr>
        <p:spPr>
          <a:xfrm rot="5400000" flipH="1" flipV="1">
            <a:off x="7519911" y="1446663"/>
            <a:ext cx="12700" cy="1119116"/>
          </a:xfrm>
          <a:prstGeom prst="curvedConnector3">
            <a:avLst>
              <a:gd name="adj1" fmla="val 180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4077" y="1955857"/>
            <a:ext cx="521758" cy="435484"/>
          </a:xfrm>
          <a:prstGeom prst="rect">
            <a:avLst/>
          </a:prstGeom>
        </p:spPr>
      </p:pic>
      <p:sp>
        <p:nvSpPr>
          <p:cNvPr id="63" name="圆角矩形 62"/>
          <p:cNvSpPr/>
          <p:nvPr/>
        </p:nvSpPr>
        <p:spPr>
          <a:xfrm>
            <a:off x="8474307" y="2022852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6262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52" grpId="0" animBg="1"/>
      <p:bldP spid="6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繁杂数据故障处理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67254" y="3268527"/>
            <a:ext cx="8229600" cy="224737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sz="2000" b="1" dirty="0" smtClean="0"/>
              <a:t>数据任务调度管理系统</a:t>
            </a:r>
            <a:r>
              <a:rPr lang="zh-CN" altLang="en-US" sz="2000" dirty="0" smtClean="0"/>
              <a:t>：</a:t>
            </a:r>
            <a:endParaRPr lang="en-US" altLang="zh-CN" sz="2000" dirty="0" smtClean="0"/>
          </a:p>
          <a:p>
            <a:r>
              <a:rPr lang="zh-CN" altLang="en-US" sz="2000" dirty="0" smtClean="0"/>
              <a:t>实时自动的可视化数据任务关系图</a:t>
            </a:r>
            <a:endParaRPr lang="en-US" altLang="zh-CN" sz="2000" dirty="0" smtClean="0"/>
          </a:p>
          <a:p>
            <a:r>
              <a:rPr lang="zh-CN" altLang="en-US" sz="2000" dirty="0" smtClean="0"/>
              <a:t>能快速识别哪些执行失败及影响范围</a:t>
            </a:r>
            <a:endParaRPr lang="en-US" altLang="zh-CN" sz="2000" dirty="0" smtClean="0"/>
          </a:p>
          <a:p>
            <a:r>
              <a:rPr lang="zh-CN" altLang="en-US" sz="2000" dirty="0" smtClean="0"/>
              <a:t>父节点任务失败后报警，子任务节点不再执行（也不会报警）</a:t>
            </a:r>
            <a:endParaRPr lang="en-US" altLang="zh-CN" sz="2000" dirty="0" smtClean="0"/>
          </a:p>
          <a:p>
            <a:r>
              <a:rPr lang="zh-CN" altLang="en-US" sz="2000" dirty="0" smtClean="0"/>
              <a:t>恢复关键路径节点任务时，只需选择带依赖执行，后续子节点任务会自动</a:t>
            </a:r>
            <a:r>
              <a:rPr lang="zh-CN" altLang="en-US" sz="2000" dirty="0"/>
              <a:t>执行，</a:t>
            </a:r>
            <a:r>
              <a:rPr lang="zh-CN" altLang="en-US" sz="2000" dirty="0" smtClean="0"/>
              <a:t>无需人工干预，等待</a:t>
            </a:r>
            <a:endParaRPr lang="en-US" altLang="zh-CN" sz="2000" dirty="0" smtClean="0"/>
          </a:p>
          <a:p>
            <a:r>
              <a:rPr lang="zh-CN" altLang="en-US" sz="2000" dirty="0" smtClean="0"/>
              <a:t>支持每个任务自定义重试次数和间隔，如果任务所需数据源存在延迟提供现象，不会马上报警，直到达到最大重试次数为止，</a:t>
            </a:r>
            <a:r>
              <a:rPr lang="zh-CN" altLang="en-US" sz="2000" dirty="0"/>
              <a:t>降低对运维人员的干扰</a:t>
            </a:r>
            <a:endParaRPr lang="en-US" altLang="zh-CN" sz="2000" dirty="0" smtClean="0"/>
          </a:p>
          <a:p>
            <a:endParaRPr lang="en-US" altLang="zh-CN" sz="2000" dirty="0" smtClean="0"/>
          </a:p>
          <a:p>
            <a:endParaRPr lang="en-US" altLang="zh-CN" sz="2000" dirty="0" smtClean="0"/>
          </a:p>
        </p:txBody>
      </p:sp>
      <p:sp>
        <p:nvSpPr>
          <p:cNvPr id="4" name="圆角矩形 3"/>
          <p:cNvSpPr/>
          <p:nvPr/>
        </p:nvSpPr>
        <p:spPr>
          <a:xfrm>
            <a:off x="1160060" y="144666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1950684" y="144666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28134" y="1443439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2727187" y="1999393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2727186" y="2548915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3532877" y="144666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4325393" y="144666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325392" y="1999393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5151545" y="1997787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5151544" y="2555264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J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5909475" y="144666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532877" y="1999393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5151546" y="144666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22" name="直接箭头连接符 21"/>
          <p:cNvCxnSpPr>
            <a:stCxn id="4" idx="3"/>
            <a:endCxn id="5" idx="1"/>
          </p:cNvCxnSpPr>
          <p:nvPr/>
        </p:nvCxnSpPr>
        <p:spPr>
          <a:xfrm>
            <a:off x="1514901" y="1630905"/>
            <a:ext cx="4357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5" idx="3"/>
            <a:endCxn id="6" idx="1"/>
          </p:cNvCxnSpPr>
          <p:nvPr/>
        </p:nvCxnSpPr>
        <p:spPr>
          <a:xfrm flipV="1">
            <a:off x="2305525" y="1627684"/>
            <a:ext cx="422609" cy="3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肘形连接符 37"/>
          <p:cNvCxnSpPr>
            <a:stCxn id="5" idx="3"/>
            <a:endCxn id="7" idx="1"/>
          </p:cNvCxnSpPr>
          <p:nvPr/>
        </p:nvCxnSpPr>
        <p:spPr>
          <a:xfrm>
            <a:off x="2305525" y="1630905"/>
            <a:ext cx="421662" cy="552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肘形连接符 40"/>
          <p:cNvCxnSpPr>
            <a:stCxn id="5" idx="3"/>
            <a:endCxn id="8" idx="1"/>
          </p:cNvCxnSpPr>
          <p:nvPr/>
        </p:nvCxnSpPr>
        <p:spPr>
          <a:xfrm>
            <a:off x="2305525" y="1630905"/>
            <a:ext cx="421661" cy="11022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 flipV="1">
            <a:off x="3082975" y="1627684"/>
            <a:ext cx="422609" cy="3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肘形连接符 42"/>
          <p:cNvCxnSpPr>
            <a:stCxn id="6" idx="3"/>
            <a:endCxn id="15" idx="1"/>
          </p:cNvCxnSpPr>
          <p:nvPr/>
        </p:nvCxnSpPr>
        <p:spPr>
          <a:xfrm>
            <a:off x="3082975" y="1627684"/>
            <a:ext cx="449902" cy="5559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9" idx="3"/>
            <a:endCxn id="10" idx="1"/>
          </p:cNvCxnSpPr>
          <p:nvPr/>
        </p:nvCxnSpPr>
        <p:spPr>
          <a:xfrm>
            <a:off x="3887718" y="1630905"/>
            <a:ext cx="437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肘形连接符 55"/>
          <p:cNvCxnSpPr>
            <a:stCxn id="9" idx="3"/>
            <a:endCxn id="11" idx="1"/>
          </p:cNvCxnSpPr>
          <p:nvPr/>
        </p:nvCxnSpPr>
        <p:spPr>
          <a:xfrm>
            <a:off x="3887718" y="1630905"/>
            <a:ext cx="437674" cy="5527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10" idx="3"/>
            <a:endCxn id="52" idx="1"/>
          </p:cNvCxnSpPr>
          <p:nvPr/>
        </p:nvCxnSpPr>
        <p:spPr>
          <a:xfrm>
            <a:off x="4680234" y="1630905"/>
            <a:ext cx="47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11" idx="3"/>
            <a:endCxn id="12" idx="1"/>
          </p:cNvCxnSpPr>
          <p:nvPr/>
        </p:nvCxnSpPr>
        <p:spPr>
          <a:xfrm flipV="1">
            <a:off x="4680233" y="2182032"/>
            <a:ext cx="471312" cy="1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1"/>
          <p:cNvCxnSpPr>
            <a:endCxn id="14" idx="1"/>
          </p:cNvCxnSpPr>
          <p:nvPr/>
        </p:nvCxnSpPr>
        <p:spPr>
          <a:xfrm>
            <a:off x="5506385" y="1630904"/>
            <a:ext cx="4030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4" name="肘形连接符 63"/>
          <p:cNvCxnSpPr>
            <a:stCxn id="11" idx="3"/>
            <a:endCxn id="13" idx="1"/>
          </p:cNvCxnSpPr>
          <p:nvPr/>
        </p:nvCxnSpPr>
        <p:spPr>
          <a:xfrm>
            <a:off x="4680233" y="2183638"/>
            <a:ext cx="471311" cy="55587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7049" y="1376444"/>
            <a:ext cx="521758" cy="435484"/>
          </a:xfrm>
          <a:prstGeom prst="rect">
            <a:avLst/>
          </a:prstGeom>
        </p:spPr>
      </p:pic>
      <p:sp>
        <p:nvSpPr>
          <p:cNvPr id="68" name="圆角矩形 67"/>
          <p:cNvSpPr/>
          <p:nvPr/>
        </p:nvSpPr>
        <p:spPr>
          <a:xfrm>
            <a:off x="6652169" y="145301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5883978" y="2004138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0" name="直接箭头连接符 69"/>
          <p:cNvCxnSpPr/>
          <p:nvPr/>
        </p:nvCxnSpPr>
        <p:spPr>
          <a:xfrm>
            <a:off x="5506385" y="2188382"/>
            <a:ext cx="4030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6284628" y="1637254"/>
            <a:ext cx="4030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01625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繁杂数据故障处理</a:t>
            </a:r>
            <a:endParaRPr lang="zh-CN" altLang="en-US" dirty="0"/>
          </a:p>
        </p:txBody>
      </p:sp>
      <p:pic>
        <p:nvPicPr>
          <p:cNvPr id="18" name="内容占位符 17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75599" y="3888521"/>
            <a:ext cx="4025522" cy="2855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5600" y="1086350"/>
            <a:ext cx="4025521" cy="2566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3732" y="1086349"/>
            <a:ext cx="3624314" cy="25666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732" y="3888521"/>
            <a:ext cx="3624314" cy="2855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030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714500" y="1630363"/>
            <a:ext cx="5410200" cy="665162"/>
            <a:chOff x="1152" y="1851"/>
            <a:chExt cx="3408" cy="419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rgbClr val="68C858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zh-CN" altLang="en-US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" name="Line 14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1777" y="1909"/>
              <a:ext cx="237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如何提升故障处理速度</a:t>
              </a: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1267" y="1913"/>
              <a:ext cx="2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1714500" y="2652713"/>
            <a:ext cx="5410200" cy="665162"/>
            <a:chOff x="1152" y="2413"/>
            <a:chExt cx="3408" cy="419"/>
          </a:xfrm>
        </p:grpSpPr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1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rgbClr val="42AAF0"/>
              </a:solidFill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zh-CN" altLang="en-US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4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1777" y="2463"/>
              <a:ext cx="21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如何提升故障发现率</a:t>
              </a:r>
            </a:p>
          </p:txBody>
        </p:sp>
        <p:sp>
          <p:nvSpPr>
            <p:cNvPr id="16" name="Text Box 27"/>
            <p:cNvSpPr txBox="1">
              <a:spLocks noChangeArrowheads="1"/>
            </p:cNvSpPr>
            <p:nvPr/>
          </p:nvSpPr>
          <p:spPr bwMode="gray">
            <a:xfrm>
              <a:off x="1267" y="2475"/>
              <a:ext cx="2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1714500" y="3652838"/>
            <a:ext cx="5410200" cy="665162"/>
            <a:chOff x="1152" y="2989"/>
            <a:chExt cx="3408" cy="419"/>
          </a:xfrm>
        </p:grpSpPr>
        <p:grpSp>
          <p:nvGrpSpPr>
            <p:cNvPr id="21" name="Group 21"/>
            <p:cNvGrpSpPr>
              <a:grpSpLocks/>
            </p:cNvGrpSpPr>
            <p:nvPr/>
          </p:nvGrpSpPr>
          <p:grpSpPr bwMode="auto">
            <a:xfrm>
              <a:off x="1152" y="2989"/>
              <a:ext cx="480" cy="419"/>
              <a:chOff x="3174" y="2656"/>
              <a:chExt cx="1549" cy="1351"/>
            </a:xfrm>
          </p:grpSpPr>
          <p:sp>
            <p:nvSpPr>
              <p:cNvPr id="25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zh-CN" altLang="en-US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Line 28"/>
            <p:cNvSpPr>
              <a:spLocks noChangeShapeType="1"/>
            </p:cNvSpPr>
            <p:nvPr/>
          </p:nvSpPr>
          <p:spPr bwMode="auto">
            <a:xfrm>
              <a:off x="1536" y="3373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1777" y="3007"/>
              <a:ext cx="17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如何降低故障率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gray">
            <a:xfrm>
              <a:off x="1267" y="3051"/>
              <a:ext cx="2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29" name="右箭头 28"/>
          <p:cNvSpPr/>
          <p:nvPr/>
        </p:nvSpPr>
        <p:spPr>
          <a:xfrm>
            <a:off x="786651" y="2646319"/>
            <a:ext cx="819150" cy="62577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198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完善监控指标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222500"/>
            <a:ext cx="2476500" cy="3903664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/>
              <a:t>网络连通性</a:t>
            </a:r>
            <a:endParaRPr lang="en-US" altLang="zh-CN" dirty="0" smtClean="0"/>
          </a:p>
          <a:p>
            <a:r>
              <a:rPr lang="zh-CN" altLang="en-US" dirty="0" smtClean="0"/>
              <a:t>机器存活</a:t>
            </a:r>
            <a:endParaRPr lang="en-US" altLang="zh-CN" dirty="0" smtClean="0"/>
          </a:p>
          <a:p>
            <a:r>
              <a:rPr lang="zh-CN" altLang="en-US" dirty="0"/>
              <a:t>远程可达</a:t>
            </a:r>
            <a:endParaRPr lang="en-US" altLang="zh-CN" dirty="0"/>
          </a:p>
          <a:p>
            <a:r>
              <a:rPr lang="zh-CN" altLang="en-US" dirty="0" smtClean="0"/>
              <a:t>丢包检测</a:t>
            </a:r>
            <a:endParaRPr lang="en-US" altLang="zh-CN" dirty="0" smtClean="0"/>
          </a:p>
          <a:p>
            <a:r>
              <a:rPr lang="zh-CN" altLang="en-US" dirty="0"/>
              <a:t>容量监控</a:t>
            </a:r>
            <a:endParaRPr lang="en-US" altLang="zh-CN" dirty="0"/>
          </a:p>
          <a:p>
            <a:r>
              <a:rPr lang="zh-CN" altLang="en-US" dirty="0"/>
              <a:t>磁盘故障</a:t>
            </a:r>
            <a:endParaRPr lang="en-US" altLang="zh-CN" dirty="0"/>
          </a:p>
          <a:p>
            <a:r>
              <a:rPr lang="zh-CN" altLang="en-US" dirty="0"/>
              <a:t>磁盘坏道</a:t>
            </a:r>
            <a:endParaRPr lang="en-US" altLang="zh-CN" dirty="0"/>
          </a:p>
          <a:p>
            <a:r>
              <a:rPr lang="zh-CN" altLang="en-US" dirty="0" smtClean="0"/>
              <a:t>内存条检测</a:t>
            </a:r>
            <a:endParaRPr lang="en-US" altLang="zh-CN" dirty="0"/>
          </a:p>
        </p:txBody>
      </p:sp>
      <p:sp>
        <p:nvSpPr>
          <p:cNvPr id="4" name="对角圆角矩形 3"/>
          <p:cNvSpPr/>
          <p:nvPr/>
        </p:nvSpPr>
        <p:spPr>
          <a:xfrm>
            <a:off x="609600" y="1358900"/>
            <a:ext cx="2171700" cy="749300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基础资源类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对角圆角矩形 4"/>
          <p:cNvSpPr/>
          <p:nvPr/>
        </p:nvSpPr>
        <p:spPr>
          <a:xfrm>
            <a:off x="3086100" y="1358900"/>
            <a:ext cx="2286000" cy="749300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常规业务类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对角圆角矩形 5"/>
          <p:cNvSpPr/>
          <p:nvPr/>
        </p:nvSpPr>
        <p:spPr>
          <a:xfrm>
            <a:off x="5676900" y="1358900"/>
            <a:ext cx="2374900" cy="749300"/>
          </a:xfrm>
          <a:prstGeom prst="round2Diag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自定义业务类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895600" y="2222500"/>
            <a:ext cx="2476500" cy="390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 smtClean="0"/>
              <a:t>端口</a:t>
            </a:r>
            <a:endParaRPr lang="en-US" altLang="zh-CN" dirty="0" smtClean="0"/>
          </a:p>
          <a:p>
            <a:r>
              <a:rPr lang="zh-CN" altLang="en-US" dirty="0" smtClean="0"/>
              <a:t>进程</a:t>
            </a:r>
            <a:endParaRPr lang="en-US" altLang="zh-CN" dirty="0" smtClean="0"/>
          </a:p>
          <a:p>
            <a:r>
              <a:rPr lang="en-US" altLang="zh-CN" dirty="0" smtClean="0"/>
              <a:t>Curl</a:t>
            </a:r>
          </a:p>
          <a:p>
            <a:r>
              <a:rPr lang="zh-CN" altLang="en-US" dirty="0" smtClean="0"/>
              <a:t>工作日志</a:t>
            </a:r>
            <a:endParaRPr lang="en-US" altLang="zh-CN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5486400" y="2222500"/>
            <a:ext cx="3797300" cy="46355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任务</a:t>
            </a:r>
            <a:r>
              <a:rPr lang="zh-CN" altLang="en-US" dirty="0" smtClean="0"/>
              <a:t>始止类</a:t>
            </a:r>
            <a:endParaRPr lang="en-US" altLang="zh-CN" dirty="0" smtClean="0"/>
          </a:p>
          <a:p>
            <a:r>
              <a:rPr lang="zh-CN" altLang="en-US" dirty="0" smtClean="0"/>
              <a:t>关键组件</a:t>
            </a:r>
            <a:r>
              <a:rPr lang="zh-CN" altLang="en-US" dirty="0"/>
              <a:t>监控</a:t>
            </a:r>
            <a:endParaRPr lang="en-US" altLang="zh-CN" dirty="0"/>
          </a:p>
          <a:p>
            <a:r>
              <a:rPr lang="zh-CN" altLang="en-US" dirty="0"/>
              <a:t>一致性类</a:t>
            </a:r>
            <a:endParaRPr lang="en-US" altLang="zh-CN" dirty="0"/>
          </a:p>
          <a:p>
            <a:r>
              <a:rPr lang="zh-CN" altLang="en-US" dirty="0" smtClean="0"/>
              <a:t>跨界类监控</a:t>
            </a:r>
            <a:endParaRPr lang="en-US" altLang="zh-CN" dirty="0" smtClean="0"/>
          </a:p>
          <a:p>
            <a:r>
              <a:rPr lang="zh-CN" altLang="en-US" dirty="0"/>
              <a:t>数据流监控</a:t>
            </a:r>
            <a:endParaRPr lang="en-US" altLang="zh-CN" dirty="0"/>
          </a:p>
          <a:p>
            <a:r>
              <a:rPr lang="zh-CN" altLang="en-US" dirty="0" smtClean="0"/>
              <a:t>超时</a:t>
            </a:r>
            <a:r>
              <a:rPr lang="en-US" altLang="zh-CN" dirty="0"/>
              <a:t>/</a:t>
            </a:r>
            <a:r>
              <a:rPr lang="zh-CN" altLang="en-US" dirty="0"/>
              <a:t>延时类</a:t>
            </a:r>
            <a:endParaRPr lang="en-US" altLang="zh-CN" dirty="0"/>
          </a:p>
          <a:p>
            <a:r>
              <a:rPr lang="zh-CN" altLang="en-US" dirty="0"/>
              <a:t>失败率</a:t>
            </a:r>
            <a:r>
              <a:rPr lang="en-US" altLang="zh-CN" dirty="0"/>
              <a:t>/</a:t>
            </a:r>
            <a:r>
              <a:rPr lang="zh-CN" altLang="en-US" dirty="0"/>
              <a:t>成功率</a:t>
            </a:r>
            <a:endParaRPr lang="en-US" altLang="zh-CN" dirty="0"/>
          </a:p>
          <a:p>
            <a:r>
              <a:rPr lang="en-US" altLang="zh-CN" dirty="0" smtClean="0"/>
              <a:t>……</a:t>
            </a:r>
          </a:p>
        </p:txBody>
      </p:sp>
      <p:sp>
        <p:nvSpPr>
          <p:cNvPr id="9" name="圆角矩形 8"/>
          <p:cNvSpPr/>
          <p:nvPr/>
        </p:nvSpPr>
        <p:spPr>
          <a:xfrm>
            <a:off x="5427258" y="1154956"/>
            <a:ext cx="3030942" cy="5283943"/>
          </a:xfrm>
          <a:prstGeom prst="roundRect">
            <a:avLst/>
          </a:prstGeom>
          <a:noFill/>
          <a:ln w="4762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367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自定义业务类监控</a:t>
            </a:r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5455" y="1448876"/>
            <a:ext cx="1961747" cy="99329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9145" y="4436771"/>
            <a:ext cx="3054366" cy="9746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5545" y="3072620"/>
            <a:ext cx="2188893" cy="574032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>
            <a:off x="4484496" y="1268988"/>
            <a:ext cx="0" cy="5499947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698171" y="2632166"/>
            <a:ext cx="7533022" cy="0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698171" y="4057205"/>
            <a:ext cx="7533022" cy="0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698171" y="5791002"/>
            <a:ext cx="7533022" cy="0"/>
          </a:xfrm>
          <a:prstGeom prst="line">
            <a:avLst/>
          </a:prstGeom>
          <a:ln w="9525"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430219" y="5868138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042694" y="5868138"/>
            <a:ext cx="777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40357" y="2818081"/>
            <a:ext cx="2910623" cy="109775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9415" y="4532690"/>
            <a:ext cx="3390433" cy="94955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8201" y="1404506"/>
            <a:ext cx="3744035" cy="91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698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业务系统健康度趋势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1467358" y="1647825"/>
            <a:ext cx="1762244" cy="3263443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>
            <a:off x="3325248" y="1724026"/>
            <a:ext cx="157163" cy="240030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335250" y="4143375"/>
            <a:ext cx="3037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/>
          <p:nvPr/>
        </p:nvCxnSpPr>
        <p:spPr>
          <a:xfrm flipV="1">
            <a:off x="1335250" y="1386922"/>
            <a:ext cx="0" cy="2756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848658" y="2319683"/>
            <a:ext cx="2133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1335250" y="2152649"/>
            <a:ext cx="2503833" cy="1"/>
          </a:xfrm>
          <a:prstGeom prst="line">
            <a:avLst/>
          </a:prstGeom>
          <a:ln w="19050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3461005" y="1724026"/>
            <a:ext cx="14874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高位警界线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 flipH="1">
            <a:off x="1581658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flipH="1">
            <a:off x="1932840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flipH="1">
            <a:off x="2278016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>
            <a:off x="2623192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>
            <a:off x="2968368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 flipH="1">
            <a:off x="3325249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矩形 45"/>
          <p:cNvSpPr/>
          <p:nvPr/>
        </p:nvSpPr>
        <p:spPr>
          <a:xfrm>
            <a:off x="5445687" y="1647825"/>
            <a:ext cx="1845633" cy="3263443"/>
          </a:xfrm>
          <a:prstGeom prst="rect">
            <a:avLst/>
          </a:prstGeom>
          <a:gradFill>
            <a:gsLst>
              <a:gs pos="0">
                <a:schemeClr val="accent1">
                  <a:tint val="100000"/>
                  <a:shade val="100000"/>
                  <a:satMod val="130000"/>
                  <a:alpha val="64000"/>
                </a:schemeClr>
              </a:gs>
              <a:gs pos="100000">
                <a:schemeClr val="accent1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矩形 46"/>
          <p:cNvSpPr/>
          <p:nvPr/>
        </p:nvSpPr>
        <p:spPr>
          <a:xfrm>
            <a:off x="7340039" y="3801962"/>
            <a:ext cx="185738" cy="322363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8" name="直接箭头连接符 47"/>
          <p:cNvCxnSpPr/>
          <p:nvPr/>
        </p:nvCxnSpPr>
        <p:spPr>
          <a:xfrm>
            <a:off x="5350040" y="4143375"/>
            <a:ext cx="303723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 flipV="1">
            <a:off x="5350040" y="1386922"/>
            <a:ext cx="0" cy="2756454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4905266" y="2306538"/>
            <a:ext cx="21337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监控项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5350040" y="3648074"/>
            <a:ext cx="2503833" cy="1"/>
          </a:xfrm>
          <a:prstGeom prst="line">
            <a:avLst/>
          </a:prstGeom>
          <a:ln w="19050">
            <a:prstDash val="sysDash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7301809" y="3285374"/>
            <a:ext cx="12833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低位警界线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3" name="直接连接符 52"/>
          <p:cNvCxnSpPr/>
          <p:nvPr/>
        </p:nvCxnSpPr>
        <p:spPr>
          <a:xfrm flipH="1">
            <a:off x="5596448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5947630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 flipH="1">
            <a:off x="6292806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 flipH="1">
            <a:off x="6637982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 flipH="1">
            <a:off x="6983158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 flipH="1">
            <a:off x="7340039" y="4143375"/>
            <a:ext cx="104775" cy="13335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9" name="组合 58"/>
          <p:cNvGrpSpPr/>
          <p:nvPr/>
        </p:nvGrpSpPr>
        <p:grpSpPr>
          <a:xfrm>
            <a:off x="5596449" y="1724026"/>
            <a:ext cx="1562665" cy="2400300"/>
            <a:chOff x="5449764" y="2914651"/>
            <a:chExt cx="1562665" cy="2400300"/>
          </a:xfrm>
        </p:grpSpPr>
        <p:sp>
          <p:nvSpPr>
            <p:cNvPr id="60" name="矩形 59"/>
            <p:cNvSpPr/>
            <p:nvPr/>
          </p:nvSpPr>
          <p:spPr>
            <a:xfrm>
              <a:off x="6827949" y="4552950"/>
              <a:ext cx="184480" cy="762001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矩形 60"/>
            <p:cNvSpPr/>
            <p:nvPr/>
          </p:nvSpPr>
          <p:spPr>
            <a:xfrm>
              <a:off x="6481567" y="4286250"/>
              <a:ext cx="203687" cy="1028701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矩形 61"/>
            <p:cNvSpPr/>
            <p:nvPr/>
          </p:nvSpPr>
          <p:spPr>
            <a:xfrm>
              <a:off x="6144854" y="3971925"/>
              <a:ext cx="194019" cy="1343026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5808141" y="3497163"/>
              <a:ext cx="194019" cy="1817788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矩形 63"/>
            <p:cNvSpPr/>
            <p:nvPr/>
          </p:nvSpPr>
          <p:spPr>
            <a:xfrm>
              <a:off x="5449764" y="2914651"/>
              <a:ext cx="187950" cy="2400299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1580405" y="2465930"/>
            <a:ext cx="1563918" cy="1658396"/>
            <a:chOff x="1227472" y="3656555"/>
            <a:chExt cx="1563918" cy="1658396"/>
          </a:xfrm>
        </p:grpSpPr>
        <p:sp>
          <p:nvSpPr>
            <p:cNvPr id="66" name="矩形 65"/>
            <p:cNvSpPr/>
            <p:nvPr/>
          </p:nvSpPr>
          <p:spPr>
            <a:xfrm>
              <a:off x="2615436" y="3656555"/>
              <a:ext cx="175954" cy="1658396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矩形 66"/>
            <p:cNvSpPr/>
            <p:nvPr/>
          </p:nvSpPr>
          <p:spPr>
            <a:xfrm>
              <a:off x="2288262" y="3971925"/>
              <a:ext cx="175954" cy="1343026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矩形 67"/>
            <p:cNvSpPr/>
            <p:nvPr/>
          </p:nvSpPr>
          <p:spPr>
            <a:xfrm>
              <a:off x="1925083" y="4648199"/>
              <a:ext cx="192752" cy="666751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矩形 68"/>
            <p:cNvSpPr/>
            <p:nvPr/>
          </p:nvSpPr>
          <p:spPr>
            <a:xfrm>
              <a:off x="1579907" y="4772025"/>
              <a:ext cx="201215" cy="542926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矩形 69"/>
            <p:cNvSpPr/>
            <p:nvPr/>
          </p:nvSpPr>
          <p:spPr>
            <a:xfrm>
              <a:off x="1227472" y="4856883"/>
              <a:ext cx="190471" cy="458068"/>
            </a:xfrm>
            <a:prstGeom prst="rect">
              <a:avLst/>
            </a:prstGeom>
            <a:ln>
              <a:prstDash val="sysDash"/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1" name="矩形 70"/>
          <p:cNvSpPr/>
          <p:nvPr/>
        </p:nvSpPr>
        <p:spPr>
          <a:xfrm>
            <a:off x="1547404" y="4423945"/>
            <a:ext cx="202445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加强关注！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598907" y="4423945"/>
            <a:ext cx="201612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24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加强</a:t>
            </a:r>
            <a:r>
              <a:rPr lang="zh-CN" altLang="en-US" sz="24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关注！</a:t>
            </a:r>
            <a:endParaRPr lang="zh-CN" altLang="en-US" sz="2400" b="1" dirty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1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6" grpId="0" animBg="1"/>
      <p:bldP spid="47" grpId="0" animBg="1"/>
      <p:bldP spid="71" grpId="0"/>
      <p:bldP spid="7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138086"/>
            <a:ext cx="8229600" cy="1724170"/>
          </a:xfrm>
        </p:spPr>
        <p:txBody>
          <a:bodyPr>
            <a:noAutofit/>
          </a:bodyPr>
          <a:lstStyle/>
          <a:p>
            <a:r>
              <a:rPr lang="zh-CN" altLang="en-US" sz="9600" dirty="0" smtClean="0">
                <a:solidFill>
                  <a:srgbClr val="FF0000"/>
                </a:solidFill>
              </a:rPr>
              <a:t>全面</a:t>
            </a:r>
            <a:endParaRPr lang="zh-CN" altLang="en-US" sz="9600" dirty="0">
              <a:solidFill>
                <a:srgbClr val="FF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2935490"/>
            <a:ext cx="8229600" cy="655092"/>
          </a:xfrm>
        </p:spPr>
        <p:txBody>
          <a:bodyPr>
            <a:normAutofit fontScale="92500" lnSpcReduction="20000"/>
          </a:bodyPr>
          <a:lstStyle/>
          <a:p>
            <a:pPr marL="0" indent="0" algn="ctr">
              <a:buNone/>
            </a:pPr>
            <a:r>
              <a:rPr lang="zh-CN" altLang="en-US" sz="2200" b="1" dirty="0"/>
              <a:t>导致</a:t>
            </a:r>
            <a:r>
              <a:rPr lang="zh-CN" altLang="en-US" sz="4800" b="1" dirty="0" smtClean="0"/>
              <a:t>短信报警过多</a:t>
            </a:r>
            <a:endParaRPr lang="en-US" altLang="zh-CN" sz="4800" b="1" dirty="0" smtClean="0"/>
          </a:p>
          <a:p>
            <a:pPr marL="0" indent="0" algn="ctr">
              <a:buNone/>
            </a:pPr>
            <a:endParaRPr lang="en-US" altLang="zh-CN" dirty="0"/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457200" y="3616336"/>
            <a:ext cx="8229600" cy="6550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2000" b="1" dirty="0" smtClean="0"/>
              <a:t>产生</a:t>
            </a:r>
            <a:r>
              <a:rPr lang="zh-CN" altLang="en-US" sz="4800" b="1" dirty="0" smtClean="0"/>
              <a:t>麻木</a:t>
            </a:r>
            <a:r>
              <a:rPr lang="zh-CN" altLang="en-US" sz="2000" b="1" dirty="0" smtClean="0"/>
              <a:t>心理</a:t>
            </a:r>
            <a:endParaRPr lang="en-US" altLang="zh-CN" sz="4800" b="1" dirty="0"/>
          </a:p>
        </p:txBody>
      </p:sp>
    </p:spTree>
    <p:extLst>
      <p:ext uri="{BB962C8B-B14F-4D97-AF65-F5344CB8AC3E}">
        <p14:creationId xmlns:p14="http://schemas.microsoft.com/office/powerpoint/2010/main" val="2545018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降噪</a:t>
            </a:r>
            <a:endParaRPr lang="zh-CN" altLang="en-US" dirty="0"/>
          </a:p>
        </p:txBody>
      </p:sp>
      <p:sp>
        <p:nvSpPr>
          <p:cNvPr id="9" name="流程图: 过程 8"/>
          <p:cNvSpPr/>
          <p:nvPr/>
        </p:nvSpPr>
        <p:spPr>
          <a:xfrm rot="5400000">
            <a:off x="4382716" y="2038924"/>
            <a:ext cx="1931126" cy="5358978"/>
          </a:xfrm>
          <a:prstGeom prst="flowChartProcess">
            <a:avLst/>
          </a:prstGeom>
          <a:solidFill>
            <a:schemeClr val="accent1">
              <a:lumMod val="40000"/>
              <a:lumOff val="60000"/>
              <a:alpha val="50000"/>
            </a:schemeClr>
          </a:solidFill>
        </p:spPr>
        <p:style>
          <a:lnRef idx="2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0" name="流程图: 过程 4"/>
          <p:cNvSpPr/>
          <p:nvPr/>
        </p:nvSpPr>
        <p:spPr>
          <a:xfrm>
            <a:off x="2902384" y="3684346"/>
            <a:ext cx="3005515" cy="2128823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247650" tIns="123825" rIns="247650" bIns="123825" numCol="1" spcCol="1270" anchor="ctr" anchorCtr="0">
            <a:noAutofit/>
          </a:bodyPr>
          <a:lstStyle/>
          <a:p>
            <a:pPr marL="114300" lvl="1" indent="-114300" algn="l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400" b="1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报警策略</a:t>
            </a:r>
            <a:endParaRPr lang="en-US" altLang="zh-CN" sz="24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14300" lvl="1" indent="-114300" algn="l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报警分层</a:t>
            </a:r>
            <a:endParaRPr lang="en-US" altLang="zh-CN" sz="2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114300" lvl="1" indent="-114300" algn="l" defTabSz="622300">
              <a:lnSpc>
                <a:spcPct val="150000"/>
              </a:lnSpc>
              <a:spcBef>
                <a:spcPct val="0"/>
              </a:spcBef>
              <a:spcAft>
                <a:spcPct val="15000"/>
              </a:spcAft>
              <a:buChar char="••"/>
            </a:pPr>
            <a:r>
              <a:rPr lang="zh-CN" altLang="en-US" sz="2400" b="1" kern="12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精准下发</a:t>
            </a:r>
            <a:endParaRPr lang="en-US" altLang="zh-CN" sz="2400" b="1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流程图: 过程 10"/>
          <p:cNvSpPr/>
          <p:nvPr/>
        </p:nvSpPr>
        <p:spPr>
          <a:xfrm>
            <a:off x="896559" y="3732695"/>
            <a:ext cx="2005825" cy="1978475"/>
          </a:xfrm>
          <a:prstGeom prst="flowChartProcess">
            <a:avLst/>
          </a:prstGeom>
          <a:solidFill>
            <a:srgbClr val="1E6AAE"/>
          </a:solidFill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2" name="流程图: 过程 6"/>
          <p:cNvSpPr/>
          <p:nvPr/>
        </p:nvSpPr>
        <p:spPr>
          <a:xfrm>
            <a:off x="859342" y="4359083"/>
            <a:ext cx="2089149" cy="943265"/>
          </a:xfrm>
          <a:prstGeom prst="rect">
            <a:avLst/>
          </a:prstGeom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spcFirstLastPara="0" vert="horz" wrap="square" lIns="53340" tIns="26670" rIns="53340" bIns="26670" numCol="1" spcCol="1270" anchor="ctr" anchorCtr="0">
            <a:noAutofit/>
          </a:bodyPr>
          <a:lstStyle/>
          <a:p>
            <a:pPr lvl="0" algn="ctr" defTabSz="6223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zh-CN" altLang="en-US" sz="2800" b="1" kern="1200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采用的手段</a:t>
            </a:r>
            <a:endParaRPr lang="zh-CN" altLang="en-US" sz="2800" kern="12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878884" y="1552718"/>
            <a:ext cx="7239161" cy="2022151"/>
            <a:chOff x="878884" y="3667268"/>
            <a:chExt cx="7239161" cy="2022151"/>
          </a:xfrm>
        </p:grpSpPr>
        <p:sp>
          <p:nvSpPr>
            <p:cNvPr id="22" name="内容占位符 2"/>
            <p:cNvSpPr txBox="1">
              <a:spLocks/>
            </p:cNvSpPr>
            <p:nvPr/>
          </p:nvSpPr>
          <p:spPr>
            <a:xfrm>
              <a:off x="3330768" y="4690394"/>
              <a:ext cx="1906321" cy="651266"/>
            </a:xfrm>
            <a:prstGeom prst="rect">
              <a:avLst/>
            </a:prstGeom>
          </p:spPr>
          <p:txBody>
            <a:bodyPr vert="horz" lIns="91440" tIns="45720" rIns="91440" bIns="45720" rtlCol="0">
              <a:normAutofit/>
            </a:bodyPr>
            <a:lstStyle>
              <a:lvl1pPr marL="342900" indent="-3429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1pPr>
              <a:lvl2pPr marL="742950" indent="-28575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24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2pPr>
              <a:lvl3pPr marL="1143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3pPr>
              <a:lvl4pPr marL="1600200" indent="-228600" algn="l" defTabSz="457200" rtl="0" eaLnBrk="1" latinLnBrk="0" hangingPunct="1">
                <a:spcBef>
                  <a:spcPct val="20000"/>
                </a:spcBef>
                <a:buFont typeface="Arial"/>
                <a:buChar char="–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4pPr>
              <a:lvl5pPr marL="2057400" indent="-228600" algn="l" defTabSz="457200" rtl="0" eaLnBrk="1" latinLnBrk="0" hangingPunct="1">
                <a:spcBef>
                  <a:spcPct val="20000"/>
                </a:spcBef>
                <a:buFont typeface="Arial"/>
                <a:buChar char="»"/>
                <a:defRPr sz="1800" kern="120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defRPr>
              </a:lvl5pPr>
              <a:lvl6pPr marL="25146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457200" rtl="0" eaLnBrk="1" latinLnBrk="0" hangingPunct="1">
                <a:spcBef>
                  <a:spcPct val="20000"/>
                </a:spcBef>
                <a:buFont typeface="Arial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altLang="zh-CN" sz="1400" dirty="0"/>
            </a:p>
          </p:txBody>
        </p:sp>
        <p:sp>
          <p:nvSpPr>
            <p:cNvPr id="23" name="流程图: 过程 22"/>
            <p:cNvSpPr/>
            <p:nvPr/>
          </p:nvSpPr>
          <p:spPr>
            <a:xfrm rot="5400000">
              <a:off x="4356581" y="2005715"/>
              <a:ext cx="1994154" cy="5348219"/>
            </a:xfrm>
            <a:prstGeom prst="flowChartProcess">
              <a:avLst/>
            </a:prstGeom>
          </p:spPr>
          <p:style>
            <a:lnRef idx="2">
              <a:schemeClr val="accent4">
                <a:tint val="40000"/>
                <a:alpha val="90000"/>
                <a:hueOff val="-3945706"/>
                <a:satOff val="22157"/>
                <a:lumOff val="1408"/>
                <a:alphaOff val="0"/>
              </a:schemeClr>
            </a:lnRef>
            <a:fillRef idx="1">
              <a:schemeClr val="accent4">
                <a:tint val="40000"/>
                <a:alpha val="90000"/>
                <a:hueOff val="-3945706"/>
                <a:satOff val="22157"/>
                <a:lumOff val="1408"/>
                <a:alphaOff val="0"/>
              </a:schemeClr>
            </a:fillRef>
            <a:effectRef idx="0">
              <a:schemeClr val="accent4">
                <a:tint val="40000"/>
                <a:alpha val="90000"/>
                <a:hueOff val="-3945706"/>
                <a:satOff val="22157"/>
                <a:lumOff val="1408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流程图: 过程 8"/>
            <p:cNvSpPr/>
            <p:nvPr/>
          </p:nvSpPr>
          <p:spPr>
            <a:xfrm>
              <a:off x="2902384" y="3965123"/>
              <a:ext cx="5215661" cy="1358207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247650" tIns="123825" rIns="247650" bIns="123825" numCol="1" spcCol="1270" anchor="ctr" anchorCtr="0">
              <a:noAutofit/>
            </a:bodyPr>
            <a:lstStyle/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400" b="1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监控的系统：</a:t>
              </a:r>
              <a:r>
                <a:rPr lang="en-US" altLang="zh-CN" sz="2400" b="1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300+</a:t>
              </a:r>
              <a:endParaRPr lang="zh-CN" altLang="en-US" sz="24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400" b="1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监控的实例：</a:t>
              </a:r>
              <a:r>
                <a:rPr lang="en-US" altLang="zh-CN" sz="2400" b="1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20000+</a:t>
              </a:r>
            </a:p>
            <a:p>
              <a:pPr marL="114300" lvl="1" indent="-114300" algn="l" defTabSz="622300">
                <a:lnSpc>
                  <a:spcPct val="150000"/>
                </a:lnSpc>
                <a:spcBef>
                  <a:spcPct val="0"/>
                </a:spcBef>
                <a:spcAft>
                  <a:spcPct val="15000"/>
                </a:spcAft>
                <a:buChar char="••"/>
              </a:pPr>
              <a:r>
                <a:rPr lang="zh-CN" altLang="en-US" sz="2400" b="1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运维人员短信接收：人均每天</a:t>
              </a:r>
              <a:r>
                <a:rPr lang="en-US" altLang="zh-CN" sz="2400" b="1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6</a:t>
              </a:r>
              <a:r>
                <a:rPr lang="zh-CN" altLang="en-US" sz="2400" b="1" kern="12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条</a:t>
              </a:r>
              <a:endParaRPr lang="en-US" altLang="zh-CN" sz="2400" b="1" kern="12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5" name="流程图: 过程 24"/>
            <p:cNvSpPr/>
            <p:nvPr/>
          </p:nvSpPr>
          <p:spPr>
            <a:xfrm>
              <a:off x="883026" y="3667268"/>
              <a:ext cx="2019358" cy="2022151"/>
            </a:xfrm>
            <a:prstGeom prst="flowChartProcess">
              <a:avLst/>
            </a:prstGeom>
            <a:solidFill>
              <a:schemeClr val="accent5"/>
            </a:solidFill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4">
                <a:hueOff val="-4464770"/>
                <a:satOff val="26899"/>
                <a:lumOff val="2156"/>
                <a:alphaOff val="0"/>
              </a:schemeClr>
            </a:fillRef>
            <a:effectRef idx="0">
              <a:schemeClr val="accent4">
                <a:hueOff val="-4464770"/>
                <a:satOff val="26899"/>
                <a:lumOff val="2156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流程图: 过程 10"/>
            <p:cNvSpPr/>
            <p:nvPr/>
          </p:nvSpPr>
          <p:spPr>
            <a:xfrm>
              <a:off x="878884" y="4295309"/>
              <a:ext cx="2041177" cy="829665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53340" tIns="26670" rIns="53340" bIns="26670" numCol="1" spcCol="1270" anchor="ctr" anchorCtr="0">
              <a:noAutofit/>
            </a:bodyPr>
            <a:lstStyle/>
            <a:p>
              <a:pPr lvl="0" algn="ctr" defTabSz="6223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800" b="1" kern="1200" dirty="0" smtClean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取得的效果</a:t>
              </a:r>
              <a:endParaRPr lang="zh-CN" altLang="en-US" sz="2800" kern="12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544438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1706881" y="1400816"/>
            <a:ext cx="6484620" cy="2272267"/>
            <a:chOff x="1910687" y="2188215"/>
            <a:chExt cx="6318913" cy="2375129"/>
          </a:xfrm>
        </p:grpSpPr>
        <p:cxnSp>
          <p:nvCxnSpPr>
            <p:cNvPr id="30" name="直接连接符 29"/>
            <p:cNvCxnSpPr/>
            <p:nvPr/>
          </p:nvCxnSpPr>
          <p:spPr>
            <a:xfrm>
              <a:off x="1910687" y="2188215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连接符 30"/>
            <p:cNvCxnSpPr/>
            <p:nvPr/>
          </p:nvCxnSpPr>
          <p:spPr>
            <a:xfrm>
              <a:off x="1910687" y="2541943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910687" y="2876116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910687" y="3199364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910687" y="3552195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910687" y="3905923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910687" y="4240096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910687" y="4563344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3" name="组合 202"/>
          <p:cNvGrpSpPr/>
          <p:nvPr/>
        </p:nvGrpSpPr>
        <p:grpSpPr>
          <a:xfrm>
            <a:off x="1993142" y="1268988"/>
            <a:ext cx="887107" cy="2551887"/>
            <a:chOff x="1993142" y="1918307"/>
            <a:chExt cx="887107" cy="4101493"/>
          </a:xfrm>
        </p:grpSpPr>
        <p:cxnSp>
          <p:nvCxnSpPr>
            <p:cNvPr id="58" name="直接连接符 57"/>
            <p:cNvCxnSpPr/>
            <p:nvPr/>
          </p:nvCxnSpPr>
          <p:spPr>
            <a:xfrm>
              <a:off x="199314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14554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22903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43828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58306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273546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28802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5" name="组合 204"/>
          <p:cNvGrpSpPr/>
          <p:nvPr/>
        </p:nvGrpSpPr>
        <p:grpSpPr>
          <a:xfrm>
            <a:off x="3288630" y="1268988"/>
            <a:ext cx="887107" cy="2551887"/>
            <a:chOff x="3288630" y="1918307"/>
            <a:chExt cx="887107" cy="4101493"/>
          </a:xfrm>
        </p:grpSpPr>
        <p:cxnSp>
          <p:nvCxnSpPr>
            <p:cNvPr id="90" name="直接连接符 89"/>
            <p:cNvCxnSpPr/>
            <p:nvPr/>
          </p:nvCxnSpPr>
          <p:spPr>
            <a:xfrm>
              <a:off x="3288630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3441030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3585810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3733777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3878557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4030957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4175737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8" name="组合 207"/>
          <p:cNvGrpSpPr/>
          <p:nvPr/>
        </p:nvGrpSpPr>
        <p:grpSpPr>
          <a:xfrm>
            <a:off x="4601787" y="1268988"/>
            <a:ext cx="887107" cy="2551887"/>
            <a:chOff x="4601787" y="1918307"/>
            <a:chExt cx="887107" cy="4101493"/>
          </a:xfrm>
        </p:grpSpPr>
        <p:cxnSp>
          <p:nvCxnSpPr>
            <p:cNvPr id="120" name="直接连接符 119"/>
            <p:cNvCxnSpPr/>
            <p:nvPr/>
          </p:nvCxnSpPr>
          <p:spPr>
            <a:xfrm>
              <a:off x="4601787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4754187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4898967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5046934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5191714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5344114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5488894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0" name="组合 209"/>
          <p:cNvGrpSpPr/>
          <p:nvPr/>
        </p:nvGrpSpPr>
        <p:grpSpPr>
          <a:xfrm>
            <a:off x="5894725" y="1268988"/>
            <a:ext cx="887107" cy="2551887"/>
            <a:chOff x="5894725" y="1918307"/>
            <a:chExt cx="887107" cy="4101493"/>
          </a:xfrm>
        </p:grpSpPr>
        <p:cxnSp>
          <p:nvCxnSpPr>
            <p:cNvPr id="150" name="直接连接符 149"/>
            <p:cNvCxnSpPr/>
            <p:nvPr/>
          </p:nvCxnSpPr>
          <p:spPr>
            <a:xfrm>
              <a:off x="5894725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6047125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6191905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633987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648465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663705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678183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2" name="组合 211"/>
          <p:cNvGrpSpPr/>
          <p:nvPr/>
        </p:nvGrpSpPr>
        <p:grpSpPr>
          <a:xfrm>
            <a:off x="7159583" y="1268988"/>
            <a:ext cx="887107" cy="2551887"/>
            <a:chOff x="7159583" y="1918307"/>
            <a:chExt cx="887107" cy="4101493"/>
          </a:xfrm>
        </p:grpSpPr>
        <p:cxnSp>
          <p:nvCxnSpPr>
            <p:cNvPr id="180" name="直接连接符 179"/>
            <p:cNvCxnSpPr/>
            <p:nvPr/>
          </p:nvCxnSpPr>
          <p:spPr>
            <a:xfrm>
              <a:off x="7159583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7311983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7456763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7604730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7749510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7901910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8046690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3" name="组合 212"/>
          <p:cNvGrpSpPr/>
          <p:nvPr/>
        </p:nvGrpSpPr>
        <p:grpSpPr>
          <a:xfrm>
            <a:off x="1926116" y="3276162"/>
            <a:ext cx="1006526" cy="163774"/>
            <a:chOff x="1937414" y="1754533"/>
            <a:chExt cx="1006526" cy="163774"/>
          </a:xfrm>
        </p:grpSpPr>
        <p:sp>
          <p:nvSpPr>
            <p:cNvPr id="6" name="圆角矩形 5"/>
            <p:cNvSpPr/>
            <p:nvPr/>
          </p:nvSpPr>
          <p:spPr>
            <a:xfrm>
              <a:off x="193741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07832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22879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379262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52210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267064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282111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报警分层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42866" y="614839"/>
            <a:ext cx="1453487" cy="3206036"/>
          </a:xfrm>
        </p:spPr>
        <p:txBody>
          <a:bodyPr>
            <a:normAutofit fontScale="85000" lnSpcReduction="10000"/>
          </a:bodyPr>
          <a:lstStyle/>
          <a:p>
            <a:endParaRPr lang="en-US" altLang="zh-CN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b="1" dirty="0" smtClean="0"/>
              <a:t>网段可用</a:t>
            </a:r>
            <a:endParaRPr lang="en-US" altLang="zh-CN" b="1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b="1" dirty="0" smtClean="0"/>
              <a:t>机器存活</a:t>
            </a:r>
            <a:endParaRPr lang="en-US" altLang="zh-CN" b="1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b="1" dirty="0" smtClean="0"/>
              <a:t>远程可达</a:t>
            </a:r>
            <a:endParaRPr lang="en-US" altLang="zh-CN" b="1" dirty="0" smtClean="0"/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b="1" dirty="0" smtClean="0"/>
              <a:t>业务类</a:t>
            </a:r>
            <a:endParaRPr lang="en-US" altLang="zh-CN" b="1" dirty="0" smtClean="0"/>
          </a:p>
          <a:p>
            <a:pPr marL="0" indent="0">
              <a:lnSpc>
                <a:spcPct val="170000"/>
              </a:lnSpc>
              <a:buNone/>
            </a:pPr>
            <a:endParaRPr lang="en-US" altLang="zh-CN" b="1" dirty="0"/>
          </a:p>
          <a:p>
            <a:pPr marL="0" indent="0">
              <a:lnSpc>
                <a:spcPct val="170000"/>
              </a:lnSpc>
              <a:buNone/>
            </a:pPr>
            <a:endParaRPr lang="en-US" altLang="zh-CN" b="1" dirty="0" smtClean="0"/>
          </a:p>
        </p:txBody>
      </p:sp>
      <p:grpSp>
        <p:nvGrpSpPr>
          <p:cNvPr id="214" name="组合 213"/>
          <p:cNvGrpSpPr/>
          <p:nvPr/>
        </p:nvGrpSpPr>
        <p:grpSpPr>
          <a:xfrm>
            <a:off x="3221604" y="3287088"/>
            <a:ext cx="1006526" cy="163774"/>
            <a:chOff x="3232902" y="1754533"/>
            <a:chExt cx="1006526" cy="163774"/>
          </a:xfrm>
        </p:grpSpPr>
        <p:sp>
          <p:nvSpPr>
            <p:cNvPr id="82" name="圆角矩形 81"/>
            <p:cNvSpPr/>
            <p:nvPr/>
          </p:nvSpPr>
          <p:spPr>
            <a:xfrm>
              <a:off x="3232902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3373816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352428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367475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381759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3966131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411659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5" name="组合 214"/>
          <p:cNvGrpSpPr/>
          <p:nvPr/>
        </p:nvGrpSpPr>
        <p:grpSpPr>
          <a:xfrm>
            <a:off x="4560161" y="3289082"/>
            <a:ext cx="1006526" cy="163774"/>
            <a:chOff x="4546059" y="1754533"/>
            <a:chExt cx="1006526" cy="163774"/>
          </a:xfrm>
        </p:grpSpPr>
        <p:sp>
          <p:nvSpPr>
            <p:cNvPr id="112" name="圆角矩形 111"/>
            <p:cNvSpPr/>
            <p:nvPr/>
          </p:nvSpPr>
          <p:spPr>
            <a:xfrm>
              <a:off x="454605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468697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483744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498790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圆角矩形 115"/>
            <p:cNvSpPr/>
            <p:nvPr/>
          </p:nvSpPr>
          <p:spPr>
            <a:xfrm>
              <a:off x="513075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圆角矩形 116"/>
            <p:cNvSpPr/>
            <p:nvPr/>
          </p:nvSpPr>
          <p:spPr>
            <a:xfrm>
              <a:off x="527928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圆角矩形 117"/>
            <p:cNvSpPr/>
            <p:nvPr/>
          </p:nvSpPr>
          <p:spPr>
            <a:xfrm>
              <a:off x="542975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6" name="组合 215"/>
          <p:cNvGrpSpPr/>
          <p:nvPr/>
        </p:nvGrpSpPr>
        <p:grpSpPr>
          <a:xfrm>
            <a:off x="5827699" y="3289082"/>
            <a:ext cx="1006526" cy="163774"/>
            <a:chOff x="5838997" y="1754533"/>
            <a:chExt cx="1006526" cy="163774"/>
          </a:xfrm>
        </p:grpSpPr>
        <p:sp>
          <p:nvSpPr>
            <p:cNvPr id="142" name="圆角矩形 141"/>
            <p:cNvSpPr/>
            <p:nvPr/>
          </p:nvSpPr>
          <p:spPr>
            <a:xfrm>
              <a:off x="583899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5979911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613037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圆角矩形 144"/>
            <p:cNvSpPr/>
            <p:nvPr/>
          </p:nvSpPr>
          <p:spPr>
            <a:xfrm>
              <a:off x="628084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6423692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6572226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672269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8" name="组合 217"/>
          <p:cNvGrpSpPr/>
          <p:nvPr/>
        </p:nvGrpSpPr>
        <p:grpSpPr>
          <a:xfrm>
            <a:off x="7079660" y="3289082"/>
            <a:ext cx="1006526" cy="163774"/>
            <a:chOff x="7103855" y="1754533"/>
            <a:chExt cx="1006526" cy="163774"/>
          </a:xfrm>
        </p:grpSpPr>
        <p:sp>
          <p:nvSpPr>
            <p:cNvPr id="172" name="圆角矩形 171"/>
            <p:cNvSpPr/>
            <p:nvPr/>
          </p:nvSpPr>
          <p:spPr>
            <a:xfrm>
              <a:off x="710385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圆角矩形 172"/>
            <p:cNvSpPr/>
            <p:nvPr/>
          </p:nvSpPr>
          <p:spPr>
            <a:xfrm>
              <a:off x="724476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圆角矩形 173"/>
            <p:cNvSpPr/>
            <p:nvPr/>
          </p:nvSpPr>
          <p:spPr>
            <a:xfrm>
              <a:off x="7395236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圆角矩形 174"/>
            <p:cNvSpPr/>
            <p:nvPr/>
          </p:nvSpPr>
          <p:spPr>
            <a:xfrm>
              <a:off x="754570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圆角矩形 175"/>
            <p:cNvSpPr/>
            <p:nvPr/>
          </p:nvSpPr>
          <p:spPr>
            <a:xfrm>
              <a:off x="768855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圆角矩形 176"/>
            <p:cNvSpPr/>
            <p:nvPr/>
          </p:nvSpPr>
          <p:spPr>
            <a:xfrm>
              <a:off x="783708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圆角矩形 177"/>
            <p:cNvSpPr/>
            <p:nvPr/>
          </p:nvSpPr>
          <p:spPr>
            <a:xfrm>
              <a:off x="7987551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7" name="圆角矩形 306"/>
          <p:cNvSpPr/>
          <p:nvPr/>
        </p:nvSpPr>
        <p:spPr>
          <a:xfrm>
            <a:off x="1910687" y="2654300"/>
            <a:ext cx="457277" cy="215900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8" name="圆角矩形 307"/>
          <p:cNvSpPr/>
          <p:nvPr/>
        </p:nvSpPr>
        <p:spPr>
          <a:xfrm>
            <a:off x="2453603" y="2654300"/>
            <a:ext cx="457277" cy="215900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0" name="圆角矩形 309"/>
          <p:cNvSpPr/>
          <p:nvPr/>
        </p:nvSpPr>
        <p:spPr>
          <a:xfrm>
            <a:off x="3242165" y="2655703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1" name="圆角矩形 310"/>
          <p:cNvSpPr/>
          <p:nvPr/>
        </p:nvSpPr>
        <p:spPr>
          <a:xfrm>
            <a:off x="3573081" y="2655703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2" name="圆角矩形 311"/>
          <p:cNvSpPr/>
          <p:nvPr/>
        </p:nvSpPr>
        <p:spPr>
          <a:xfrm>
            <a:off x="3903047" y="2655703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3" name="圆角矩形 312"/>
          <p:cNvSpPr/>
          <p:nvPr/>
        </p:nvSpPr>
        <p:spPr>
          <a:xfrm>
            <a:off x="4555453" y="2654300"/>
            <a:ext cx="457277" cy="215900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4" name="圆角矩形 313"/>
          <p:cNvSpPr/>
          <p:nvPr/>
        </p:nvSpPr>
        <p:spPr>
          <a:xfrm>
            <a:off x="5098369" y="2654300"/>
            <a:ext cx="457277" cy="215900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5" name="圆角矩形 314"/>
          <p:cNvSpPr/>
          <p:nvPr/>
        </p:nvSpPr>
        <p:spPr>
          <a:xfrm>
            <a:off x="5874231" y="2655703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6" name="圆角矩形 315"/>
          <p:cNvSpPr/>
          <p:nvPr/>
        </p:nvSpPr>
        <p:spPr>
          <a:xfrm>
            <a:off x="6205147" y="2655703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7" name="圆角矩形 316"/>
          <p:cNvSpPr/>
          <p:nvPr/>
        </p:nvSpPr>
        <p:spPr>
          <a:xfrm>
            <a:off x="6535113" y="2655703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8" name="圆角矩形 317"/>
          <p:cNvSpPr/>
          <p:nvPr/>
        </p:nvSpPr>
        <p:spPr>
          <a:xfrm>
            <a:off x="7152316" y="2655703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9" name="圆角矩形 318"/>
          <p:cNvSpPr/>
          <p:nvPr/>
        </p:nvSpPr>
        <p:spPr>
          <a:xfrm>
            <a:off x="7483232" y="2655703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0" name="圆角矩形 319"/>
          <p:cNvSpPr/>
          <p:nvPr/>
        </p:nvSpPr>
        <p:spPr>
          <a:xfrm>
            <a:off x="7813198" y="2655703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1" name="圆角矩形 320"/>
          <p:cNvSpPr/>
          <p:nvPr/>
        </p:nvSpPr>
        <p:spPr>
          <a:xfrm>
            <a:off x="1910687" y="1268988"/>
            <a:ext cx="1039139" cy="191064"/>
          </a:xfrm>
          <a:prstGeom prst="roundRect">
            <a:avLst/>
          </a:prstGeom>
          <a:gradFill>
            <a:gsLst>
              <a:gs pos="0">
                <a:srgbClr val="00339A"/>
              </a:gs>
              <a:gs pos="100000">
                <a:schemeClr val="accent1">
                  <a:lumMod val="40000"/>
                  <a:lumOff val="60000"/>
                </a:schemeClr>
              </a:gs>
            </a:gsLst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2" name="圆角矩形 321"/>
          <p:cNvSpPr/>
          <p:nvPr/>
        </p:nvSpPr>
        <p:spPr>
          <a:xfrm>
            <a:off x="3216669" y="1268988"/>
            <a:ext cx="1039139" cy="191064"/>
          </a:xfrm>
          <a:prstGeom prst="roundRect">
            <a:avLst/>
          </a:prstGeom>
          <a:gradFill>
            <a:gsLst>
              <a:gs pos="0">
                <a:srgbClr val="00339A"/>
              </a:gs>
              <a:gs pos="100000">
                <a:schemeClr val="accent1">
                  <a:lumMod val="40000"/>
                  <a:lumOff val="60000"/>
                </a:schemeClr>
              </a:gs>
            </a:gsLst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3" name="圆角矩形 322"/>
          <p:cNvSpPr/>
          <p:nvPr/>
        </p:nvSpPr>
        <p:spPr>
          <a:xfrm>
            <a:off x="4526392" y="1268988"/>
            <a:ext cx="1039139" cy="191064"/>
          </a:xfrm>
          <a:prstGeom prst="roundRect">
            <a:avLst/>
          </a:prstGeom>
          <a:gradFill>
            <a:gsLst>
              <a:gs pos="0">
                <a:srgbClr val="00339A"/>
              </a:gs>
              <a:gs pos="100000">
                <a:schemeClr val="accent1">
                  <a:lumMod val="40000"/>
                  <a:lumOff val="60000"/>
                </a:schemeClr>
              </a:gs>
            </a:gsLst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4" name="圆角矩形 323"/>
          <p:cNvSpPr/>
          <p:nvPr/>
        </p:nvSpPr>
        <p:spPr>
          <a:xfrm>
            <a:off x="5811392" y="1268988"/>
            <a:ext cx="1039139" cy="191064"/>
          </a:xfrm>
          <a:prstGeom prst="roundRect">
            <a:avLst/>
          </a:prstGeom>
          <a:gradFill>
            <a:gsLst>
              <a:gs pos="0">
                <a:srgbClr val="00339A"/>
              </a:gs>
              <a:gs pos="100000">
                <a:schemeClr val="accent1">
                  <a:lumMod val="40000"/>
                  <a:lumOff val="60000"/>
                </a:schemeClr>
              </a:gs>
            </a:gsLst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5" name="圆角矩形 324"/>
          <p:cNvSpPr/>
          <p:nvPr/>
        </p:nvSpPr>
        <p:spPr>
          <a:xfrm>
            <a:off x="7092412" y="1268988"/>
            <a:ext cx="1039139" cy="191064"/>
          </a:xfrm>
          <a:prstGeom prst="roundRect">
            <a:avLst/>
          </a:prstGeom>
          <a:gradFill>
            <a:gsLst>
              <a:gs pos="0">
                <a:srgbClr val="00339A"/>
              </a:gs>
              <a:gs pos="100000">
                <a:schemeClr val="accent1">
                  <a:lumMod val="40000"/>
                  <a:lumOff val="60000"/>
                </a:schemeClr>
              </a:gs>
            </a:gsLst>
          </a:gradFill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6" name="圆角矩形 325"/>
          <p:cNvSpPr/>
          <p:nvPr/>
        </p:nvSpPr>
        <p:spPr>
          <a:xfrm>
            <a:off x="1910687" y="1968826"/>
            <a:ext cx="457277" cy="215900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7" name="圆角矩形 326"/>
          <p:cNvSpPr/>
          <p:nvPr/>
        </p:nvSpPr>
        <p:spPr>
          <a:xfrm>
            <a:off x="2453603" y="1968826"/>
            <a:ext cx="457277" cy="215900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8" name="圆角矩形 327"/>
          <p:cNvSpPr/>
          <p:nvPr/>
        </p:nvSpPr>
        <p:spPr>
          <a:xfrm>
            <a:off x="3242165" y="1970229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9" name="圆角矩形 328"/>
          <p:cNvSpPr/>
          <p:nvPr/>
        </p:nvSpPr>
        <p:spPr>
          <a:xfrm>
            <a:off x="3573081" y="1970229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0" name="圆角矩形 329"/>
          <p:cNvSpPr/>
          <p:nvPr/>
        </p:nvSpPr>
        <p:spPr>
          <a:xfrm>
            <a:off x="3903047" y="1970229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1" name="圆角矩形 330"/>
          <p:cNvSpPr/>
          <p:nvPr/>
        </p:nvSpPr>
        <p:spPr>
          <a:xfrm>
            <a:off x="4555453" y="1968826"/>
            <a:ext cx="457277" cy="215900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2" name="圆角矩形 331"/>
          <p:cNvSpPr/>
          <p:nvPr/>
        </p:nvSpPr>
        <p:spPr>
          <a:xfrm>
            <a:off x="5098369" y="1968826"/>
            <a:ext cx="457277" cy="215900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3" name="圆角矩形 332"/>
          <p:cNvSpPr/>
          <p:nvPr/>
        </p:nvSpPr>
        <p:spPr>
          <a:xfrm>
            <a:off x="5874231" y="1970229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4" name="圆角矩形 333"/>
          <p:cNvSpPr/>
          <p:nvPr/>
        </p:nvSpPr>
        <p:spPr>
          <a:xfrm>
            <a:off x="6205147" y="1970229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5" name="圆角矩形 334"/>
          <p:cNvSpPr/>
          <p:nvPr/>
        </p:nvSpPr>
        <p:spPr>
          <a:xfrm>
            <a:off x="6535113" y="1970229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6" name="圆角矩形 335"/>
          <p:cNvSpPr/>
          <p:nvPr/>
        </p:nvSpPr>
        <p:spPr>
          <a:xfrm>
            <a:off x="7152316" y="1970229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7" name="圆角矩形 336"/>
          <p:cNvSpPr/>
          <p:nvPr/>
        </p:nvSpPr>
        <p:spPr>
          <a:xfrm>
            <a:off x="7483232" y="1970229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8" name="圆角矩形 337"/>
          <p:cNvSpPr/>
          <p:nvPr/>
        </p:nvSpPr>
        <p:spPr>
          <a:xfrm>
            <a:off x="7813198" y="1970229"/>
            <a:ext cx="291381" cy="224479"/>
          </a:xfrm>
          <a:prstGeom prst="roundRect">
            <a:avLst/>
          </a:prstGeom>
          <a:gradFill>
            <a:gsLst>
              <a:gs pos="0">
                <a:srgbClr val="1138FB"/>
              </a:gs>
              <a:gs pos="100000">
                <a:srgbClr val="8BC7F8"/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39" name="图片 3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197" y="2582146"/>
            <a:ext cx="521758" cy="435484"/>
          </a:xfrm>
          <a:prstGeom prst="rect">
            <a:avLst/>
          </a:prstGeom>
        </p:spPr>
      </p:pic>
      <p:pic>
        <p:nvPicPr>
          <p:cNvPr id="342" name="图片 34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7532" y="1192517"/>
            <a:ext cx="521758" cy="435484"/>
          </a:xfrm>
          <a:prstGeom prst="rect">
            <a:avLst/>
          </a:prstGeom>
        </p:spPr>
      </p:pic>
      <p:pic>
        <p:nvPicPr>
          <p:cNvPr id="344" name="图片 3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5018" y="1877962"/>
            <a:ext cx="521758" cy="435484"/>
          </a:xfrm>
          <a:prstGeom prst="rect">
            <a:avLst/>
          </a:prstGeom>
        </p:spPr>
      </p:pic>
      <p:sp>
        <p:nvSpPr>
          <p:cNvPr id="407" name="圆角矩形 406"/>
          <p:cNvSpPr/>
          <p:nvPr/>
        </p:nvSpPr>
        <p:spPr>
          <a:xfrm>
            <a:off x="2474510" y="448704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A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8" name="圆角矩形 407"/>
          <p:cNvSpPr/>
          <p:nvPr/>
        </p:nvSpPr>
        <p:spPr>
          <a:xfrm>
            <a:off x="3265134" y="448704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B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9" name="圆角矩形 408"/>
          <p:cNvSpPr/>
          <p:nvPr/>
        </p:nvSpPr>
        <p:spPr>
          <a:xfrm>
            <a:off x="4042584" y="4483819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C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0" name="圆角矩形 409"/>
          <p:cNvSpPr/>
          <p:nvPr/>
        </p:nvSpPr>
        <p:spPr>
          <a:xfrm>
            <a:off x="4041637" y="5039773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D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1" name="圆角矩形 410"/>
          <p:cNvSpPr/>
          <p:nvPr/>
        </p:nvSpPr>
        <p:spPr>
          <a:xfrm>
            <a:off x="4041636" y="5589295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E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2" name="圆角矩形 411"/>
          <p:cNvSpPr/>
          <p:nvPr/>
        </p:nvSpPr>
        <p:spPr>
          <a:xfrm>
            <a:off x="4847327" y="448704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F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485" name="组合 484"/>
          <p:cNvGrpSpPr/>
          <p:nvPr/>
        </p:nvGrpSpPr>
        <p:grpSpPr>
          <a:xfrm>
            <a:off x="1926038" y="3555213"/>
            <a:ext cx="1006526" cy="163774"/>
            <a:chOff x="4546059" y="1754533"/>
            <a:chExt cx="1006526" cy="163774"/>
          </a:xfrm>
        </p:grpSpPr>
        <p:sp>
          <p:nvSpPr>
            <p:cNvPr id="486" name="圆角矩形 485"/>
            <p:cNvSpPr/>
            <p:nvPr/>
          </p:nvSpPr>
          <p:spPr>
            <a:xfrm>
              <a:off x="454605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7" name="圆角矩形 486"/>
            <p:cNvSpPr/>
            <p:nvPr/>
          </p:nvSpPr>
          <p:spPr>
            <a:xfrm>
              <a:off x="468697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8" name="圆角矩形 487"/>
            <p:cNvSpPr/>
            <p:nvPr/>
          </p:nvSpPr>
          <p:spPr>
            <a:xfrm>
              <a:off x="483744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9" name="圆角矩形 488"/>
            <p:cNvSpPr/>
            <p:nvPr/>
          </p:nvSpPr>
          <p:spPr>
            <a:xfrm>
              <a:off x="498790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0" name="圆角矩形 489"/>
            <p:cNvSpPr/>
            <p:nvPr/>
          </p:nvSpPr>
          <p:spPr>
            <a:xfrm>
              <a:off x="513075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1" name="圆角矩形 490"/>
            <p:cNvSpPr/>
            <p:nvPr/>
          </p:nvSpPr>
          <p:spPr>
            <a:xfrm>
              <a:off x="527928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2" name="圆角矩形 491"/>
            <p:cNvSpPr/>
            <p:nvPr/>
          </p:nvSpPr>
          <p:spPr>
            <a:xfrm>
              <a:off x="542975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13" name="圆角矩形 412"/>
          <p:cNvSpPr/>
          <p:nvPr/>
        </p:nvSpPr>
        <p:spPr>
          <a:xfrm>
            <a:off x="5639843" y="448704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G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4" name="圆角矩形 413"/>
          <p:cNvSpPr/>
          <p:nvPr/>
        </p:nvSpPr>
        <p:spPr>
          <a:xfrm>
            <a:off x="5639842" y="5039773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H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5" name="圆角矩形 414"/>
          <p:cNvSpPr/>
          <p:nvPr/>
        </p:nvSpPr>
        <p:spPr>
          <a:xfrm>
            <a:off x="6465995" y="5038167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I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6" name="圆角矩形 415"/>
          <p:cNvSpPr/>
          <p:nvPr/>
        </p:nvSpPr>
        <p:spPr>
          <a:xfrm>
            <a:off x="6465994" y="5595644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J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7" name="圆角矩形 416"/>
          <p:cNvSpPr/>
          <p:nvPr/>
        </p:nvSpPr>
        <p:spPr>
          <a:xfrm>
            <a:off x="7223925" y="448704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M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8" name="圆角矩形 417"/>
          <p:cNvSpPr/>
          <p:nvPr/>
        </p:nvSpPr>
        <p:spPr>
          <a:xfrm>
            <a:off x="4847327" y="5039773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L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19" name="圆角矩形 418"/>
          <p:cNvSpPr/>
          <p:nvPr/>
        </p:nvSpPr>
        <p:spPr>
          <a:xfrm>
            <a:off x="6465996" y="448704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K</a:t>
            </a:r>
          </a:p>
        </p:txBody>
      </p:sp>
      <p:cxnSp>
        <p:nvCxnSpPr>
          <p:cNvPr id="420" name="直接箭头连接符 419"/>
          <p:cNvCxnSpPr>
            <a:stCxn id="407" idx="3"/>
            <a:endCxn id="408" idx="1"/>
          </p:cNvCxnSpPr>
          <p:nvPr/>
        </p:nvCxnSpPr>
        <p:spPr>
          <a:xfrm>
            <a:off x="2829351" y="4671285"/>
            <a:ext cx="435783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1" name="直接箭头连接符 420"/>
          <p:cNvCxnSpPr>
            <a:stCxn id="408" idx="3"/>
            <a:endCxn id="409" idx="1"/>
          </p:cNvCxnSpPr>
          <p:nvPr/>
        </p:nvCxnSpPr>
        <p:spPr>
          <a:xfrm flipV="1">
            <a:off x="3619975" y="4668064"/>
            <a:ext cx="422609" cy="3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2" name="肘形连接符 421"/>
          <p:cNvCxnSpPr>
            <a:stCxn id="408" idx="3"/>
            <a:endCxn id="410" idx="1"/>
          </p:cNvCxnSpPr>
          <p:nvPr/>
        </p:nvCxnSpPr>
        <p:spPr>
          <a:xfrm>
            <a:off x="3619975" y="4671285"/>
            <a:ext cx="421662" cy="552733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3" name="肘形连接符 422"/>
          <p:cNvCxnSpPr>
            <a:stCxn id="408" idx="3"/>
            <a:endCxn id="411" idx="1"/>
          </p:cNvCxnSpPr>
          <p:nvPr/>
        </p:nvCxnSpPr>
        <p:spPr>
          <a:xfrm>
            <a:off x="3619975" y="4671285"/>
            <a:ext cx="421661" cy="110225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4" name="直接箭头连接符 423"/>
          <p:cNvCxnSpPr/>
          <p:nvPr/>
        </p:nvCxnSpPr>
        <p:spPr>
          <a:xfrm flipV="1">
            <a:off x="4397425" y="4668064"/>
            <a:ext cx="422609" cy="32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5" name="肘形连接符 424"/>
          <p:cNvCxnSpPr>
            <a:stCxn id="409" idx="3"/>
            <a:endCxn id="418" idx="1"/>
          </p:cNvCxnSpPr>
          <p:nvPr/>
        </p:nvCxnSpPr>
        <p:spPr>
          <a:xfrm>
            <a:off x="4397425" y="4668064"/>
            <a:ext cx="449902" cy="555954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6" name="直接箭头连接符 425"/>
          <p:cNvCxnSpPr>
            <a:stCxn id="412" idx="3"/>
            <a:endCxn id="413" idx="1"/>
          </p:cNvCxnSpPr>
          <p:nvPr/>
        </p:nvCxnSpPr>
        <p:spPr>
          <a:xfrm>
            <a:off x="5202168" y="4671285"/>
            <a:ext cx="437675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7" name="肘形连接符 426"/>
          <p:cNvCxnSpPr>
            <a:stCxn id="412" idx="3"/>
            <a:endCxn id="414" idx="1"/>
          </p:cNvCxnSpPr>
          <p:nvPr/>
        </p:nvCxnSpPr>
        <p:spPr>
          <a:xfrm>
            <a:off x="5202168" y="4671285"/>
            <a:ext cx="437674" cy="552733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8" name="直接箭头连接符 427"/>
          <p:cNvCxnSpPr>
            <a:stCxn id="413" idx="3"/>
            <a:endCxn id="419" idx="1"/>
          </p:cNvCxnSpPr>
          <p:nvPr/>
        </p:nvCxnSpPr>
        <p:spPr>
          <a:xfrm>
            <a:off x="5994684" y="4671285"/>
            <a:ext cx="471312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9" name="直接箭头连接符 428"/>
          <p:cNvCxnSpPr>
            <a:stCxn id="414" idx="3"/>
            <a:endCxn id="415" idx="1"/>
          </p:cNvCxnSpPr>
          <p:nvPr/>
        </p:nvCxnSpPr>
        <p:spPr>
          <a:xfrm flipV="1">
            <a:off x="5994683" y="5222412"/>
            <a:ext cx="471312" cy="160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0" name="直接箭头连接符 429"/>
          <p:cNvCxnSpPr>
            <a:endCxn id="417" idx="1"/>
          </p:cNvCxnSpPr>
          <p:nvPr/>
        </p:nvCxnSpPr>
        <p:spPr>
          <a:xfrm>
            <a:off x="6820835" y="4671284"/>
            <a:ext cx="4030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1" name="肘形连接符 430"/>
          <p:cNvCxnSpPr>
            <a:stCxn id="414" idx="3"/>
            <a:endCxn id="416" idx="1"/>
          </p:cNvCxnSpPr>
          <p:nvPr/>
        </p:nvCxnSpPr>
        <p:spPr>
          <a:xfrm>
            <a:off x="5994683" y="5224018"/>
            <a:ext cx="471311" cy="555871"/>
          </a:xfrm>
          <a:prstGeom prst="bent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32" name="图片 4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499" y="4416824"/>
            <a:ext cx="521758" cy="435484"/>
          </a:xfrm>
          <a:prstGeom prst="rect">
            <a:avLst/>
          </a:prstGeom>
        </p:spPr>
      </p:pic>
      <p:sp>
        <p:nvSpPr>
          <p:cNvPr id="433" name="圆角矩形 432"/>
          <p:cNvSpPr/>
          <p:nvPr/>
        </p:nvSpPr>
        <p:spPr>
          <a:xfrm>
            <a:off x="7966619" y="4493390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34" name="圆角矩形 433"/>
          <p:cNvSpPr/>
          <p:nvPr/>
        </p:nvSpPr>
        <p:spPr>
          <a:xfrm>
            <a:off x="7198428" y="5044518"/>
            <a:ext cx="354841" cy="368489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</a:rPr>
              <a:t>…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435" name="直接箭头连接符 434"/>
          <p:cNvCxnSpPr/>
          <p:nvPr/>
        </p:nvCxnSpPr>
        <p:spPr>
          <a:xfrm>
            <a:off x="6820835" y="5228762"/>
            <a:ext cx="4030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6" name="直接箭头连接符 435"/>
          <p:cNvCxnSpPr/>
          <p:nvPr/>
        </p:nvCxnSpPr>
        <p:spPr>
          <a:xfrm>
            <a:off x="7599078" y="4677634"/>
            <a:ext cx="403090" cy="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37" name="组合 436"/>
          <p:cNvGrpSpPr/>
          <p:nvPr/>
        </p:nvGrpSpPr>
        <p:grpSpPr>
          <a:xfrm>
            <a:off x="4564825" y="3555213"/>
            <a:ext cx="1006526" cy="163774"/>
            <a:chOff x="4546059" y="1754533"/>
            <a:chExt cx="1006526" cy="163774"/>
          </a:xfrm>
        </p:grpSpPr>
        <p:sp>
          <p:nvSpPr>
            <p:cNvPr id="438" name="圆角矩形 437"/>
            <p:cNvSpPr/>
            <p:nvPr/>
          </p:nvSpPr>
          <p:spPr>
            <a:xfrm>
              <a:off x="454605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9" name="圆角矩形 438"/>
            <p:cNvSpPr/>
            <p:nvPr/>
          </p:nvSpPr>
          <p:spPr>
            <a:xfrm>
              <a:off x="468697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0" name="圆角矩形 439"/>
            <p:cNvSpPr/>
            <p:nvPr/>
          </p:nvSpPr>
          <p:spPr>
            <a:xfrm>
              <a:off x="483744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1" name="圆角矩形 440"/>
            <p:cNvSpPr/>
            <p:nvPr/>
          </p:nvSpPr>
          <p:spPr>
            <a:xfrm>
              <a:off x="498790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2" name="圆角矩形 441"/>
            <p:cNvSpPr/>
            <p:nvPr/>
          </p:nvSpPr>
          <p:spPr>
            <a:xfrm>
              <a:off x="513075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3" name="圆角矩形 442"/>
            <p:cNvSpPr/>
            <p:nvPr/>
          </p:nvSpPr>
          <p:spPr>
            <a:xfrm>
              <a:off x="527928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4" name="圆角矩形 443"/>
            <p:cNvSpPr/>
            <p:nvPr/>
          </p:nvSpPr>
          <p:spPr>
            <a:xfrm>
              <a:off x="542975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5" name="组合 444"/>
          <p:cNvGrpSpPr/>
          <p:nvPr/>
        </p:nvGrpSpPr>
        <p:grpSpPr>
          <a:xfrm>
            <a:off x="5825503" y="3559957"/>
            <a:ext cx="1006526" cy="163774"/>
            <a:chOff x="4546059" y="1754533"/>
            <a:chExt cx="1006526" cy="163774"/>
          </a:xfrm>
        </p:grpSpPr>
        <p:sp>
          <p:nvSpPr>
            <p:cNvPr id="446" name="圆角矩形 445"/>
            <p:cNvSpPr/>
            <p:nvPr/>
          </p:nvSpPr>
          <p:spPr>
            <a:xfrm>
              <a:off x="454605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7" name="圆角矩形 446"/>
            <p:cNvSpPr/>
            <p:nvPr/>
          </p:nvSpPr>
          <p:spPr>
            <a:xfrm>
              <a:off x="468697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8" name="圆角矩形 447"/>
            <p:cNvSpPr/>
            <p:nvPr/>
          </p:nvSpPr>
          <p:spPr>
            <a:xfrm>
              <a:off x="483744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9" name="圆角矩形 448"/>
            <p:cNvSpPr/>
            <p:nvPr/>
          </p:nvSpPr>
          <p:spPr>
            <a:xfrm>
              <a:off x="498790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0" name="圆角矩形 449"/>
            <p:cNvSpPr/>
            <p:nvPr/>
          </p:nvSpPr>
          <p:spPr>
            <a:xfrm>
              <a:off x="513075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1" name="圆角矩形 450"/>
            <p:cNvSpPr/>
            <p:nvPr/>
          </p:nvSpPr>
          <p:spPr>
            <a:xfrm>
              <a:off x="527928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2" name="圆角矩形 451"/>
            <p:cNvSpPr/>
            <p:nvPr/>
          </p:nvSpPr>
          <p:spPr>
            <a:xfrm>
              <a:off x="542975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53" name="组合 452"/>
          <p:cNvGrpSpPr/>
          <p:nvPr/>
        </p:nvGrpSpPr>
        <p:grpSpPr>
          <a:xfrm>
            <a:off x="7079660" y="3559957"/>
            <a:ext cx="1006526" cy="163774"/>
            <a:chOff x="4546059" y="1754533"/>
            <a:chExt cx="1006526" cy="163774"/>
          </a:xfrm>
        </p:grpSpPr>
        <p:sp>
          <p:nvSpPr>
            <p:cNvPr id="454" name="圆角矩形 453"/>
            <p:cNvSpPr/>
            <p:nvPr/>
          </p:nvSpPr>
          <p:spPr>
            <a:xfrm>
              <a:off x="454605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5" name="圆角矩形 454"/>
            <p:cNvSpPr/>
            <p:nvPr/>
          </p:nvSpPr>
          <p:spPr>
            <a:xfrm>
              <a:off x="468697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6" name="圆角矩形 455"/>
            <p:cNvSpPr/>
            <p:nvPr/>
          </p:nvSpPr>
          <p:spPr>
            <a:xfrm>
              <a:off x="483744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7" name="圆角矩形 456"/>
            <p:cNvSpPr/>
            <p:nvPr/>
          </p:nvSpPr>
          <p:spPr>
            <a:xfrm>
              <a:off x="498790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8" name="圆角矩形 457"/>
            <p:cNvSpPr/>
            <p:nvPr/>
          </p:nvSpPr>
          <p:spPr>
            <a:xfrm>
              <a:off x="513075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9" name="圆角矩形 458"/>
            <p:cNvSpPr/>
            <p:nvPr/>
          </p:nvSpPr>
          <p:spPr>
            <a:xfrm>
              <a:off x="527928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0" name="圆角矩形 459"/>
            <p:cNvSpPr/>
            <p:nvPr/>
          </p:nvSpPr>
          <p:spPr>
            <a:xfrm>
              <a:off x="542975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7" name="组合 476"/>
          <p:cNvGrpSpPr/>
          <p:nvPr/>
        </p:nvGrpSpPr>
        <p:grpSpPr>
          <a:xfrm>
            <a:off x="3227953" y="3555213"/>
            <a:ext cx="1006526" cy="163774"/>
            <a:chOff x="4546059" y="1754533"/>
            <a:chExt cx="1006526" cy="163774"/>
          </a:xfrm>
        </p:grpSpPr>
        <p:sp>
          <p:nvSpPr>
            <p:cNvPr id="478" name="圆角矩形 477"/>
            <p:cNvSpPr/>
            <p:nvPr/>
          </p:nvSpPr>
          <p:spPr>
            <a:xfrm>
              <a:off x="454605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9" name="圆角矩形 478"/>
            <p:cNvSpPr/>
            <p:nvPr/>
          </p:nvSpPr>
          <p:spPr>
            <a:xfrm>
              <a:off x="468697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0" name="圆角矩形 479"/>
            <p:cNvSpPr/>
            <p:nvPr/>
          </p:nvSpPr>
          <p:spPr>
            <a:xfrm>
              <a:off x="483744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1" name="圆角矩形 480"/>
            <p:cNvSpPr/>
            <p:nvPr/>
          </p:nvSpPr>
          <p:spPr>
            <a:xfrm>
              <a:off x="498790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2" name="圆角矩形 481"/>
            <p:cNvSpPr/>
            <p:nvPr/>
          </p:nvSpPr>
          <p:spPr>
            <a:xfrm>
              <a:off x="513075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3" name="圆角矩形 482"/>
            <p:cNvSpPr/>
            <p:nvPr/>
          </p:nvSpPr>
          <p:spPr>
            <a:xfrm>
              <a:off x="527928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4" name="圆角矩形 483"/>
            <p:cNvSpPr/>
            <p:nvPr/>
          </p:nvSpPr>
          <p:spPr>
            <a:xfrm>
              <a:off x="542975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93" name="矩形 492"/>
          <p:cNvSpPr/>
          <p:nvPr/>
        </p:nvSpPr>
        <p:spPr>
          <a:xfrm>
            <a:off x="1875632" y="3131284"/>
            <a:ext cx="527673" cy="635436"/>
          </a:xfrm>
          <a:prstGeom prst="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4" name="矩形 493"/>
          <p:cNvSpPr/>
          <p:nvPr/>
        </p:nvSpPr>
        <p:spPr>
          <a:xfrm>
            <a:off x="2413011" y="2484146"/>
            <a:ext cx="540266" cy="1282573"/>
          </a:xfrm>
          <a:prstGeom prst="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5" name="矩形 494"/>
          <p:cNvSpPr/>
          <p:nvPr/>
        </p:nvSpPr>
        <p:spPr>
          <a:xfrm>
            <a:off x="3178077" y="1856810"/>
            <a:ext cx="1108584" cy="1909910"/>
          </a:xfrm>
          <a:prstGeom prst="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6" name="内容占位符 2"/>
          <p:cNvSpPr txBox="1">
            <a:spLocks/>
          </p:cNvSpPr>
          <p:nvPr/>
        </p:nvSpPr>
        <p:spPr>
          <a:xfrm>
            <a:off x="322620" y="4310728"/>
            <a:ext cx="2140203" cy="62322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/>
              <a:buNone/>
            </a:pPr>
            <a:r>
              <a:rPr lang="zh-CN" altLang="en-US" sz="2400" b="1" dirty="0" smtClean="0"/>
              <a:t>数据依赖任务</a:t>
            </a:r>
            <a:endParaRPr lang="en-US" altLang="zh-CN" sz="600" b="1" dirty="0" smtClean="0"/>
          </a:p>
        </p:txBody>
      </p:sp>
      <p:cxnSp>
        <p:nvCxnSpPr>
          <p:cNvPr id="497" name="直接连接符 496"/>
          <p:cNvCxnSpPr/>
          <p:nvPr/>
        </p:nvCxnSpPr>
        <p:spPr>
          <a:xfrm>
            <a:off x="240968" y="4131226"/>
            <a:ext cx="8445829" cy="0"/>
          </a:xfrm>
          <a:prstGeom prst="line">
            <a:avLst/>
          </a:prstGeom>
          <a:ln w="34925" cmpd="sng">
            <a:solidFill>
              <a:srgbClr val="7030A0"/>
            </a:solidFill>
            <a:prstDash val="solid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8" name="矩形 497"/>
          <p:cNvSpPr/>
          <p:nvPr/>
        </p:nvSpPr>
        <p:spPr>
          <a:xfrm>
            <a:off x="5555646" y="4411119"/>
            <a:ext cx="2962754" cy="1670512"/>
          </a:xfrm>
          <a:prstGeom prst="rect">
            <a:avLst/>
          </a:prstGeom>
          <a:solidFill>
            <a:schemeClr val="lt1">
              <a:alpha val="85000"/>
            </a:schemeClr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488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4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5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0" dur="5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5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4" dur="500" fill="hold"/>
                                        <p:tgtEl>
                                          <p:spTgt spid="4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5" dur="500"/>
                                        <p:tgtEl>
                                          <p:spTgt spid="4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5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5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500" fill="hold"/>
                                        <p:tgtEl>
                                          <p:spTgt spid="4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0" dur="500"/>
                                        <p:tgtEl>
                                          <p:spTgt spid="4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4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4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500"/>
                                        <p:tgtEl>
                                          <p:spTgt spid="4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500" fill="hold"/>
                                        <p:tgtEl>
                                          <p:spTgt spid="4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500"/>
                                        <p:tgtEl>
                                          <p:spTgt spid="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" grpId="0" animBg="1"/>
      <p:bldP spid="408" grpId="0" animBg="1"/>
      <p:bldP spid="409" grpId="0" animBg="1"/>
      <p:bldP spid="410" grpId="0" animBg="1"/>
      <p:bldP spid="411" grpId="0" animBg="1"/>
      <p:bldP spid="412" grpId="0" animBg="1"/>
      <p:bldP spid="413" grpId="0" animBg="1"/>
      <p:bldP spid="414" grpId="0" animBg="1"/>
      <p:bldP spid="415" grpId="0" animBg="1"/>
      <p:bldP spid="416" grpId="0" animBg="1"/>
      <p:bldP spid="417" grpId="0" animBg="1"/>
      <p:bldP spid="418" grpId="0" animBg="1"/>
      <p:bldP spid="419" grpId="0" animBg="1"/>
      <p:bldP spid="433" grpId="0" animBg="1"/>
      <p:bldP spid="434" grpId="0" animBg="1"/>
      <p:bldP spid="493" grpId="0" animBg="1"/>
      <p:bldP spid="494" grpId="0" animBg="1"/>
      <p:bldP spid="495" grpId="0" animBg="1"/>
      <p:bldP spid="496" grpId="0"/>
      <p:bldP spid="49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305359" y="728049"/>
            <a:ext cx="2450606" cy="704308"/>
          </a:xfrm>
        </p:spPr>
        <p:txBody>
          <a:bodyPr/>
          <a:lstStyle/>
          <a:p>
            <a:r>
              <a:rPr lang="zh-CN" altLang="en-US" dirty="0" smtClean="0"/>
              <a:t>救火</a:t>
            </a:r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457200" y="1476262"/>
            <a:ext cx="3997564" cy="3898590"/>
            <a:chOff x="457200" y="1961689"/>
            <a:chExt cx="3997564" cy="3898590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3"/>
            <a:srcRect l="3437" r="22991"/>
            <a:stretch/>
          </p:blipFill>
          <p:spPr>
            <a:xfrm>
              <a:off x="2421060" y="1975797"/>
              <a:ext cx="2033704" cy="178696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3584" y="3819400"/>
              <a:ext cx="1905229" cy="201379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68201" y="3819400"/>
              <a:ext cx="1958023" cy="2040879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57200" y="1961689"/>
              <a:ext cx="1909771" cy="1786969"/>
            </a:xfrm>
            <a:prstGeom prst="rect">
              <a:avLst/>
            </a:prstGeom>
          </p:spPr>
        </p:pic>
      </p:grpSp>
      <p:cxnSp>
        <p:nvCxnSpPr>
          <p:cNvPr id="15" name="直接连接符 14"/>
          <p:cNvCxnSpPr/>
          <p:nvPr/>
        </p:nvCxnSpPr>
        <p:spPr>
          <a:xfrm>
            <a:off x="4758623" y="1401246"/>
            <a:ext cx="0" cy="4295052"/>
          </a:xfrm>
          <a:prstGeom prst="line">
            <a:avLst/>
          </a:prstGeom>
          <a:ln w="15875">
            <a:solidFill>
              <a:schemeClr val="bg1">
                <a:lumMod val="50000"/>
              </a:schemeClr>
            </a:solidFill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4982175" y="1490370"/>
            <a:ext cx="3738373" cy="3767321"/>
            <a:chOff x="5071920" y="1975797"/>
            <a:chExt cx="3738373" cy="3767321"/>
          </a:xfrm>
        </p:grpSpPr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071920" y="1975797"/>
              <a:ext cx="1819099" cy="1815186"/>
            </a:xfrm>
            <a:prstGeom prst="rect">
              <a:avLst/>
            </a:prstGeom>
          </p:spPr>
        </p:pic>
        <p:grpSp>
          <p:nvGrpSpPr>
            <p:cNvPr id="19" name="组合 18"/>
            <p:cNvGrpSpPr/>
            <p:nvPr/>
          </p:nvGrpSpPr>
          <p:grpSpPr>
            <a:xfrm>
              <a:off x="6903617" y="3784675"/>
              <a:ext cx="1880066" cy="1958443"/>
              <a:chOff x="4692010" y="4488877"/>
              <a:chExt cx="2327356" cy="2071173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692010" y="4488877"/>
                <a:ext cx="2327356" cy="2071173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backgroundRemoval t="1205" b="99598" l="0" r="100000">
                            <a14:foregroundMark x1="5837" y1="9639" x2="5837" y2="9639"/>
                            <a14:foregroundMark x1="39300" y1="18876" x2="39300" y2="18876"/>
                            <a14:foregroundMark x1="56420" y1="38554" x2="56420" y2="38554"/>
                            <a14:foregroundMark x1="44358" y1="45783" x2="44358" y2="45783"/>
                            <a14:foregroundMark x1="82490" y1="81526" x2="82490" y2="81526"/>
                            <a14:backgroundMark x1="38911" y1="18474" x2="38911" y2="18474"/>
                            <a14:backgroundMark x1="56031" y1="38554" x2="56031" y2="38554"/>
                            <a14:backgroundMark x1="5837" y1="9237" x2="5837" y2="9237"/>
                          </a14:backgroundRemoval>
                        </a14:imgEffect>
                      </a14:imgLayer>
                    </a14:imgProps>
                  </a:ext>
                </a:extLst>
              </a:blip>
              <a:stretch>
                <a:fillRect/>
              </a:stretch>
            </p:blipFill>
            <p:spPr>
              <a:xfrm>
                <a:off x="5428124" y="5362965"/>
                <a:ext cx="790440" cy="662376"/>
              </a:xfrm>
              <a:prstGeom prst="rect">
                <a:avLst/>
              </a:prstGeom>
            </p:spPr>
          </p:pic>
        </p:grp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6905585" y="2011968"/>
              <a:ext cx="1904708" cy="1714625"/>
            </a:xfrm>
            <a:prstGeom prst="rect">
              <a:avLst/>
            </a:prstGeom>
          </p:spPr>
        </p:pic>
      </p:grpSp>
      <p:sp>
        <p:nvSpPr>
          <p:cNvPr id="23" name="标题 1"/>
          <p:cNvSpPr txBox="1">
            <a:spLocks/>
          </p:cNvSpPr>
          <p:nvPr/>
        </p:nvSpPr>
        <p:spPr>
          <a:xfrm>
            <a:off x="914400" y="824878"/>
            <a:ext cx="8229600" cy="704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endParaRPr lang="zh-CN" altLang="en-US" dirty="0"/>
          </a:p>
        </p:txBody>
      </p:sp>
      <p:sp>
        <p:nvSpPr>
          <p:cNvPr id="24" name="标题 1"/>
          <p:cNvSpPr txBox="1">
            <a:spLocks/>
          </p:cNvSpPr>
          <p:nvPr/>
        </p:nvSpPr>
        <p:spPr>
          <a:xfrm>
            <a:off x="5761282" y="728049"/>
            <a:ext cx="2450606" cy="704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dirty="0"/>
              <a:t>防</a:t>
            </a:r>
            <a:r>
              <a:rPr lang="zh-CN" altLang="en-US" dirty="0" smtClean="0"/>
              <a:t>火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04000" y="3333972"/>
            <a:ext cx="1757617" cy="1923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328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组合 66"/>
          <p:cNvGrpSpPr/>
          <p:nvPr/>
        </p:nvGrpSpPr>
        <p:grpSpPr>
          <a:xfrm>
            <a:off x="1786947" y="1304544"/>
            <a:ext cx="1156993" cy="3968496"/>
            <a:chOff x="2122227" y="1754533"/>
            <a:chExt cx="1156993" cy="4265267"/>
          </a:xfrm>
        </p:grpSpPr>
        <p:sp>
          <p:nvSpPr>
            <p:cNvPr id="5" name="圆角矩形 4"/>
            <p:cNvSpPr/>
            <p:nvPr/>
          </p:nvSpPr>
          <p:spPr>
            <a:xfrm>
              <a:off x="212222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227269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41360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56407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2714542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285738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300592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315639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56" name="直接连接符 55"/>
            <p:cNvCxnSpPr>
              <a:stCxn id="5" idx="2"/>
            </p:cNvCxnSpPr>
            <p:nvPr/>
          </p:nvCxnSpPr>
          <p:spPr>
            <a:xfrm>
              <a:off x="218364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接连接符 57"/>
            <p:cNvCxnSpPr/>
            <p:nvPr/>
          </p:nvCxnSpPr>
          <p:spPr>
            <a:xfrm>
              <a:off x="23284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/>
            <p:nvPr/>
          </p:nvCxnSpPr>
          <p:spPr>
            <a:xfrm>
              <a:off x="24808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接连接符 60"/>
            <p:cNvCxnSpPr/>
            <p:nvPr/>
          </p:nvCxnSpPr>
          <p:spPr>
            <a:xfrm>
              <a:off x="262560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277356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29183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30707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连接符 65"/>
            <p:cNvCxnSpPr/>
            <p:nvPr/>
          </p:nvCxnSpPr>
          <p:spPr>
            <a:xfrm>
              <a:off x="321552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组合 44"/>
          <p:cNvGrpSpPr/>
          <p:nvPr/>
        </p:nvGrpSpPr>
        <p:grpSpPr>
          <a:xfrm>
            <a:off x="1706881" y="1795183"/>
            <a:ext cx="6484620" cy="3362521"/>
            <a:chOff x="1910687" y="2541943"/>
            <a:chExt cx="6318913" cy="3362521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1910687" y="2541943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1910687" y="2876116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1910687" y="3199364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>
              <a:off x="1910687" y="3552195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1910687" y="3905923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接连接符 38"/>
            <p:cNvCxnSpPr/>
            <p:nvPr/>
          </p:nvCxnSpPr>
          <p:spPr>
            <a:xfrm>
              <a:off x="1910687" y="4240096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>
              <a:off x="1910687" y="4563344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1910687" y="4893315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直接连接符 41"/>
            <p:cNvCxnSpPr/>
            <p:nvPr/>
          </p:nvCxnSpPr>
          <p:spPr>
            <a:xfrm>
              <a:off x="1910687" y="5247043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1910687" y="5581216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910687" y="5904464"/>
              <a:ext cx="6318913" cy="0"/>
            </a:xfrm>
            <a:prstGeom prst="line">
              <a:avLst/>
            </a:prstGeom>
            <a:ln w="6350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报警精准下发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51446" y="3976249"/>
            <a:ext cx="1453487" cy="1066120"/>
          </a:xfrm>
        </p:spPr>
        <p:txBody>
          <a:bodyPr>
            <a:normAutofit fontScale="47500" lnSpcReduction="20000"/>
          </a:bodyPr>
          <a:lstStyle/>
          <a:p>
            <a:pPr marL="0" indent="0">
              <a:lnSpc>
                <a:spcPct val="170000"/>
              </a:lnSpc>
              <a:buNone/>
            </a:pPr>
            <a:r>
              <a:rPr lang="zh-CN" altLang="en-US" dirty="0" smtClean="0"/>
              <a:t>开发</a:t>
            </a:r>
            <a:r>
              <a:rPr lang="zh-CN" altLang="en-US" dirty="0"/>
              <a:t>人员</a:t>
            </a:r>
            <a:r>
              <a:rPr lang="en-US" altLang="zh-CN" dirty="0"/>
              <a:t>1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开发人员</a:t>
            </a:r>
            <a:r>
              <a:rPr lang="en-US" altLang="zh-CN" dirty="0"/>
              <a:t>2</a:t>
            </a:r>
          </a:p>
          <a:p>
            <a:pPr marL="0" indent="0">
              <a:lnSpc>
                <a:spcPct val="170000"/>
              </a:lnSpc>
              <a:buNone/>
            </a:pPr>
            <a:r>
              <a:rPr lang="zh-CN" altLang="en-US" dirty="0"/>
              <a:t>开发</a:t>
            </a:r>
            <a:r>
              <a:rPr lang="zh-CN" altLang="en-US" dirty="0" smtClean="0"/>
              <a:t>人员</a:t>
            </a:r>
            <a:r>
              <a:rPr lang="en-US" altLang="zh-CN" dirty="0" smtClean="0"/>
              <a:t>N</a:t>
            </a:r>
            <a:endParaRPr lang="zh-CN" altLang="en-US" dirty="0"/>
          </a:p>
        </p:txBody>
      </p:sp>
      <p:grpSp>
        <p:nvGrpSpPr>
          <p:cNvPr id="80" name="组合 79"/>
          <p:cNvGrpSpPr/>
          <p:nvPr/>
        </p:nvGrpSpPr>
        <p:grpSpPr>
          <a:xfrm>
            <a:off x="3082435" y="1304544"/>
            <a:ext cx="1156993" cy="3968496"/>
            <a:chOff x="2122227" y="1754533"/>
            <a:chExt cx="1156993" cy="4265267"/>
          </a:xfrm>
        </p:grpSpPr>
        <p:sp>
          <p:nvSpPr>
            <p:cNvPr id="81" name="圆角矩形 80"/>
            <p:cNvSpPr/>
            <p:nvPr/>
          </p:nvSpPr>
          <p:spPr>
            <a:xfrm>
              <a:off x="212222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2" name="圆角矩形 81"/>
            <p:cNvSpPr/>
            <p:nvPr/>
          </p:nvSpPr>
          <p:spPr>
            <a:xfrm>
              <a:off x="227269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3" name="圆角矩形 82"/>
            <p:cNvSpPr/>
            <p:nvPr/>
          </p:nvSpPr>
          <p:spPr>
            <a:xfrm>
              <a:off x="241360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256407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2714542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圆角矩形 85"/>
            <p:cNvSpPr/>
            <p:nvPr/>
          </p:nvSpPr>
          <p:spPr>
            <a:xfrm>
              <a:off x="285738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圆角矩形 86"/>
            <p:cNvSpPr/>
            <p:nvPr/>
          </p:nvSpPr>
          <p:spPr>
            <a:xfrm>
              <a:off x="300592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315639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9" name="直接连接符 88"/>
            <p:cNvCxnSpPr>
              <a:stCxn id="81" idx="2"/>
            </p:cNvCxnSpPr>
            <p:nvPr/>
          </p:nvCxnSpPr>
          <p:spPr>
            <a:xfrm>
              <a:off x="218364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89"/>
            <p:cNvCxnSpPr/>
            <p:nvPr/>
          </p:nvCxnSpPr>
          <p:spPr>
            <a:xfrm>
              <a:off x="23284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/>
            <p:nvPr/>
          </p:nvCxnSpPr>
          <p:spPr>
            <a:xfrm>
              <a:off x="24808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直接连接符 91"/>
            <p:cNvCxnSpPr/>
            <p:nvPr/>
          </p:nvCxnSpPr>
          <p:spPr>
            <a:xfrm>
              <a:off x="262560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直接连接符 92"/>
            <p:cNvCxnSpPr/>
            <p:nvPr/>
          </p:nvCxnSpPr>
          <p:spPr>
            <a:xfrm>
              <a:off x="277356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直接连接符 93"/>
            <p:cNvCxnSpPr/>
            <p:nvPr/>
          </p:nvCxnSpPr>
          <p:spPr>
            <a:xfrm>
              <a:off x="29183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接连接符 94"/>
            <p:cNvCxnSpPr/>
            <p:nvPr/>
          </p:nvCxnSpPr>
          <p:spPr>
            <a:xfrm>
              <a:off x="30707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接连接符 95"/>
            <p:cNvCxnSpPr/>
            <p:nvPr/>
          </p:nvCxnSpPr>
          <p:spPr>
            <a:xfrm>
              <a:off x="321552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2838507" y="4112828"/>
            <a:ext cx="1385530" cy="450535"/>
            <a:chOff x="2838507" y="4417628"/>
            <a:chExt cx="1385530" cy="450535"/>
          </a:xfrm>
        </p:grpSpPr>
        <p:sp>
          <p:nvSpPr>
            <p:cNvPr id="75" name="椭圆 74"/>
            <p:cNvSpPr/>
            <p:nvPr/>
          </p:nvSpPr>
          <p:spPr>
            <a:xfrm>
              <a:off x="2838507" y="441762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椭圆 104"/>
            <p:cNvSpPr/>
            <p:nvPr/>
          </p:nvSpPr>
          <p:spPr>
            <a:xfrm>
              <a:off x="4145284" y="4789410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0" name="组合 109"/>
          <p:cNvGrpSpPr/>
          <p:nvPr/>
        </p:nvGrpSpPr>
        <p:grpSpPr>
          <a:xfrm>
            <a:off x="4395592" y="1304544"/>
            <a:ext cx="1156993" cy="3968496"/>
            <a:chOff x="2122227" y="1754533"/>
            <a:chExt cx="1156993" cy="4265267"/>
          </a:xfrm>
        </p:grpSpPr>
        <p:sp>
          <p:nvSpPr>
            <p:cNvPr id="111" name="圆角矩形 110"/>
            <p:cNvSpPr/>
            <p:nvPr/>
          </p:nvSpPr>
          <p:spPr>
            <a:xfrm>
              <a:off x="212222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圆角矩形 111"/>
            <p:cNvSpPr/>
            <p:nvPr/>
          </p:nvSpPr>
          <p:spPr>
            <a:xfrm>
              <a:off x="227269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圆角矩形 112"/>
            <p:cNvSpPr/>
            <p:nvPr/>
          </p:nvSpPr>
          <p:spPr>
            <a:xfrm>
              <a:off x="241360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256407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2714542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圆角矩形 115"/>
            <p:cNvSpPr/>
            <p:nvPr/>
          </p:nvSpPr>
          <p:spPr>
            <a:xfrm>
              <a:off x="285738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圆角矩形 116"/>
            <p:cNvSpPr/>
            <p:nvPr/>
          </p:nvSpPr>
          <p:spPr>
            <a:xfrm>
              <a:off x="300592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圆角矩形 117"/>
            <p:cNvSpPr/>
            <p:nvPr/>
          </p:nvSpPr>
          <p:spPr>
            <a:xfrm>
              <a:off x="315639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19" name="直接连接符 118"/>
            <p:cNvCxnSpPr>
              <a:stCxn id="111" idx="2"/>
            </p:cNvCxnSpPr>
            <p:nvPr/>
          </p:nvCxnSpPr>
          <p:spPr>
            <a:xfrm>
              <a:off x="218364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直接连接符 119"/>
            <p:cNvCxnSpPr/>
            <p:nvPr/>
          </p:nvCxnSpPr>
          <p:spPr>
            <a:xfrm>
              <a:off x="23284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直接连接符 120"/>
            <p:cNvCxnSpPr/>
            <p:nvPr/>
          </p:nvCxnSpPr>
          <p:spPr>
            <a:xfrm>
              <a:off x="24808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直接连接符 121"/>
            <p:cNvCxnSpPr/>
            <p:nvPr/>
          </p:nvCxnSpPr>
          <p:spPr>
            <a:xfrm>
              <a:off x="262560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连接符 122"/>
            <p:cNvCxnSpPr/>
            <p:nvPr/>
          </p:nvCxnSpPr>
          <p:spPr>
            <a:xfrm>
              <a:off x="277356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直接连接符 123"/>
            <p:cNvCxnSpPr/>
            <p:nvPr/>
          </p:nvCxnSpPr>
          <p:spPr>
            <a:xfrm>
              <a:off x="29183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直接连接符 124"/>
            <p:cNvCxnSpPr/>
            <p:nvPr/>
          </p:nvCxnSpPr>
          <p:spPr>
            <a:xfrm>
              <a:off x="30707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直接连接符 125"/>
            <p:cNvCxnSpPr/>
            <p:nvPr/>
          </p:nvCxnSpPr>
          <p:spPr>
            <a:xfrm>
              <a:off x="321552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0" name="组合 139"/>
          <p:cNvGrpSpPr/>
          <p:nvPr/>
        </p:nvGrpSpPr>
        <p:grpSpPr>
          <a:xfrm>
            <a:off x="5688530" y="1304544"/>
            <a:ext cx="1156993" cy="3968496"/>
            <a:chOff x="2122227" y="1754533"/>
            <a:chExt cx="1156993" cy="4265267"/>
          </a:xfrm>
        </p:grpSpPr>
        <p:sp>
          <p:nvSpPr>
            <p:cNvPr id="141" name="圆角矩形 140"/>
            <p:cNvSpPr/>
            <p:nvPr/>
          </p:nvSpPr>
          <p:spPr>
            <a:xfrm>
              <a:off x="212222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圆角矩形 141"/>
            <p:cNvSpPr/>
            <p:nvPr/>
          </p:nvSpPr>
          <p:spPr>
            <a:xfrm>
              <a:off x="227269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圆角矩形 142"/>
            <p:cNvSpPr/>
            <p:nvPr/>
          </p:nvSpPr>
          <p:spPr>
            <a:xfrm>
              <a:off x="241360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圆角矩形 143"/>
            <p:cNvSpPr/>
            <p:nvPr/>
          </p:nvSpPr>
          <p:spPr>
            <a:xfrm>
              <a:off x="256407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圆角矩形 144"/>
            <p:cNvSpPr/>
            <p:nvPr/>
          </p:nvSpPr>
          <p:spPr>
            <a:xfrm>
              <a:off x="2714542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圆角矩形 145"/>
            <p:cNvSpPr/>
            <p:nvPr/>
          </p:nvSpPr>
          <p:spPr>
            <a:xfrm>
              <a:off x="285738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圆角矩形 146"/>
            <p:cNvSpPr/>
            <p:nvPr/>
          </p:nvSpPr>
          <p:spPr>
            <a:xfrm>
              <a:off x="300592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315639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9" name="直接连接符 148"/>
            <p:cNvCxnSpPr>
              <a:stCxn id="141" idx="2"/>
            </p:cNvCxnSpPr>
            <p:nvPr/>
          </p:nvCxnSpPr>
          <p:spPr>
            <a:xfrm>
              <a:off x="218364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直接连接符 149"/>
            <p:cNvCxnSpPr/>
            <p:nvPr/>
          </p:nvCxnSpPr>
          <p:spPr>
            <a:xfrm>
              <a:off x="23284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直接连接符 150"/>
            <p:cNvCxnSpPr/>
            <p:nvPr/>
          </p:nvCxnSpPr>
          <p:spPr>
            <a:xfrm>
              <a:off x="24808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直接连接符 151"/>
            <p:cNvCxnSpPr/>
            <p:nvPr/>
          </p:nvCxnSpPr>
          <p:spPr>
            <a:xfrm>
              <a:off x="262560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直接连接符 152"/>
            <p:cNvCxnSpPr/>
            <p:nvPr/>
          </p:nvCxnSpPr>
          <p:spPr>
            <a:xfrm>
              <a:off x="277356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直接连接符 153"/>
            <p:cNvCxnSpPr/>
            <p:nvPr/>
          </p:nvCxnSpPr>
          <p:spPr>
            <a:xfrm>
              <a:off x="29183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直接连接符 154"/>
            <p:cNvCxnSpPr/>
            <p:nvPr/>
          </p:nvCxnSpPr>
          <p:spPr>
            <a:xfrm>
              <a:off x="30707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直接连接符 155"/>
            <p:cNvCxnSpPr/>
            <p:nvPr/>
          </p:nvCxnSpPr>
          <p:spPr>
            <a:xfrm>
              <a:off x="321552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0" name="组合 169"/>
          <p:cNvGrpSpPr/>
          <p:nvPr/>
        </p:nvGrpSpPr>
        <p:grpSpPr>
          <a:xfrm>
            <a:off x="6953388" y="1304544"/>
            <a:ext cx="1156993" cy="3968496"/>
            <a:chOff x="2122227" y="1754533"/>
            <a:chExt cx="1156993" cy="4265267"/>
          </a:xfrm>
        </p:grpSpPr>
        <p:sp>
          <p:nvSpPr>
            <p:cNvPr id="171" name="圆角矩形 170"/>
            <p:cNvSpPr/>
            <p:nvPr/>
          </p:nvSpPr>
          <p:spPr>
            <a:xfrm>
              <a:off x="2122227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2" name="圆角矩形 171"/>
            <p:cNvSpPr/>
            <p:nvPr/>
          </p:nvSpPr>
          <p:spPr>
            <a:xfrm>
              <a:off x="2272694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3" name="圆角矩形 172"/>
            <p:cNvSpPr/>
            <p:nvPr/>
          </p:nvSpPr>
          <p:spPr>
            <a:xfrm>
              <a:off x="2413608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4" name="圆角矩形 173"/>
            <p:cNvSpPr/>
            <p:nvPr/>
          </p:nvSpPr>
          <p:spPr>
            <a:xfrm>
              <a:off x="2564075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3">
              <a:schemeClr val="accent4"/>
            </a:fillRef>
            <a:effectRef idx="2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5" name="圆角矩形 174"/>
            <p:cNvSpPr/>
            <p:nvPr/>
          </p:nvSpPr>
          <p:spPr>
            <a:xfrm>
              <a:off x="2714542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圆角矩形 175"/>
            <p:cNvSpPr/>
            <p:nvPr/>
          </p:nvSpPr>
          <p:spPr>
            <a:xfrm>
              <a:off x="2857389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圆角矩形 176"/>
            <p:cNvSpPr/>
            <p:nvPr/>
          </p:nvSpPr>
          <p:spPr>
            <a:xfrm>
              <a:off x="3005923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圆角矩形 177"/>
            <p:cNvSpPr/>
            <p:nvPr/>
          </p:nvSpPr>
          <p:spPr>
            <a:xfrm>
              <a:off x="3156390" y="1754533"/>
              <a:ext cx="122830" cy="163774"/>
            </a:xfrm>
            <a:prstGeom prst="roundRect">
              <a:avLst/>
            </a:prstGeom>
          </p:spPr>
          <p:style>
            <a:lnRef idx="1">
              <a:schemeClr val="dk1"/>
            </a:lnRef>
            <a:fillRef idx="3">
              <a:schemeClr val="dk1"/>
            </a:fillRef>
            <a:effectRef idx="2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9" name="直接连接符 178"/>
            <p:cNvCxnSpPr>
              <a:stCxn id="171" idx="2"/>
            </p:cNvCxnSpPr>
            <p:nvPr/>
          </p:nvCxnSpPr>
          <p:spPr>
            <a:xfrm>
              <a:off x="218364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直接连接符 179"/>
            <p:cNvCxnSpPr/>
            <p:nvPr/>
          </p:nvCxnSpPr>
          <p:spPr>
            <a:xfrm>
              <a:off x="23284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直接连接符 180"/>
            <p:cNvCxnSpPr/>
            <p:nvPr/>
          </p:nvCxnSpPr>
          <p:spPr>
            <a:xfrm>
              <a:off x="248082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直接连接符 181"/>
            <p:cNvCxnSpPr/>
            <p:nvPr/>
          </p:nvCxnSpPr>
          <p:spPr>
            <a:xfrm>
              <a:off x="2625602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直接连接符 182"/>
            <p:cNvCxnSpPr/>
            <p:nvPr/>
          </p:nvCxnSpPr>
          <p:spPr>
            <a:xfrm>
              <a:off x="277356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直接连接符 183"/>
            <p:cNvCxnSpPr/>
            <p:nvPr/>
          </p:nvCxnSpPr>
          <p:spPr>
            <a:xfrm>
              <a:off x="29183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直接连接符 184"/>
            <p:cNvCxnSpPr/>
            <p:nvPr/>
          </p:nvCxnSpPr>
          <p:spPr>
            <a:xfrm>
              <a:off x="307074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直接连接符 185"/>
            <p:cNvCxnSpPr/>
            <p:nvPr/>
          </p:nvCxnSpPr>
          <p:spPr>
            <a:xfrm>
              <a:off x="3215529" y="1918307"/>
              <a:ext cx="0" cy="4101493"/>
            </a:xfrm>
            <a:prstGeom prst="line">
              <a:avLst/>
            </a:prstGeom>
            <a:ln w="9525"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组合 8"/>
          <p:cNvGrpSpPr/>
          <p:nvPr/>
        </p:nvGrpSpPr>
        <p:grpSpPr>
          <a:xfrm>
            <a:off x="1821100" y="1762158"/>
            <a:ext cx="6265788" cy="419231"/>
            <a:chOff x="1821100" y="2066958"/>
            <a:chExt cx="6265788" cy="419231"/>
          </a:xfrm>
        </p:grpSpPr>
        <p:sp>
          <p:nvSpPr>
            <p:cNvPr id="68" name="椭圆 67"/>
            <p:cNvSpPr/>
            <p:nvPr/>
          </p:nvSpPr>
          <p:spPr>
            <a:xfrm>
              <a:off x="2407836" y="206695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椭圆 68"/>
            <p:cNvSpPr/>
            <p:nvPr/>
          </p:nvSpPr>
          <p:spPr>
            <a:xfrm>
              <a:off x="2251767" y="2405769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椭圆 69"/>
            <p:cNvSpPr/>
            <p:nvPr/>
          </p:nvSpPr>
          <p:spPr>
            <a:xfrm>
              <a:off x="2118170" y="2068606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椭圆 70"/>
            <p:cNvSpPr/>
            <p:nvPr/>
          </p:nvSpPr>
          <p:spPr>
            <a:xfrm>
              <a:off x="1821100" y="2068455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椭圆 71"/>
            <p:cNvSpPr/>
            <p:nvPr/>
          </p:nvSpPr>
          <p:spPr>
            <a:xfrm>
              <a:off x="1954591" y="2407404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椭圆 72"/>
            <p:cNvSpPr/>
            <p:nvPr/>
          </p:nvSpPr>
          <p:spPr>
            <a:xfrm>
              <a:off x="2541327" y="2405907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椭圆 78"/>
            <p:cNvSpPr/>
            <p:nvPr/>
          </p:nvSpPr>
          <p:spPr>
            <a:xfrm>
              <a:off x="2849796" y="206695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椭圆 97"/>
            <p:cNvSpPr/>
            <p:nvPr/>
          </p:nvSpPr>
          <p:spPr>
            <a:xfrm>
              <a:off x="3703324" y="206695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9" name="椭圆 98"/>
            <p:cNvSpPr/>
            <p:nvPr/>
          </p:nvSpPr>
          <p:spPr>
            <a:xfrm>
              <a:off x="3547255" y="2405769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0" name="椭圆 99"/>
            <p:cNvSpPr/>
            <p:nvPr/>
          </p:nvSpPr>
          <p:spPr>
            <a:xfrm>
              <a:off x="3413658" y="2068606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3105313" y="2407436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3250079" y="2407404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椭圆 102"/>
            <p:cNvSpPr/>
            <p:nvPr/>
          </p:nvSpPr>
          <p:spPr>
            <a:xfrm>
              <a:off x="3836815" y="2405907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4145284" y="206695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8" name="椭圆 127"/>
            <p:cNvSpPr/>
            <p:nvPr/>
          </p:nvSpPr>
          <p:spPr>
            <a:xfrm>
              <a:off x="5016481" y="206695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9" name="椭圆 128"/>
            <p:cNvSpPr/>
            <p:nvPr/>
          </p:nvSpPr>
          <p:spPr>
            <a:xfrm>
              <a:off x="4860412" y="2405769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椭圆 129"/>
            <p:cNvSpPr/>
            <p:nvPr/>
          </p:nvSpPr>
          <p:spPr>
            <a:xfrm>
              <a:off x="4726815" y="2068606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椭圆 130"/>
            <p:cNvSpPr/>
            <p:nvPr/>
          </p:nvSpPr>
          <p:spPr>
            <a:xfrm>
              <a:off x="4429745" y="2068455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4563236" y="2407404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椭圆 132"/>
            <p:cNvSpPr/>
            <p:nvPr/>
          </p:nvSpPr>
          <p:spPr>
            <a:xfrm>
              <a:off x="5149972" y="2405907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9" name="椭圆 138"/>
            <p:cNvSpPr/>
            <p:nvPr/>
          </p:nvSpPr>
          <p:spPr>
            <a:xfrm>
              <a:off x="5458441" y="206695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8" name="椭圆 157"/>
            <p:cNvSpPr/>
            <p:nvPr/>
          </p:nvSpPr>
          <p:spPr>
            <a:xfrm>
              <a:off x="6309419" y="206695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9" name="椭圆 158"/>
            <p:cNvSpPr/>
            <p:nvPr/>
          </p:nvSpPr>
          <p:spPr>
            <a:xfrm>
              <a:off x="6153350" y="2405769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0" name="椭圆 159"/>
            <p:cNvSpPr/>
            <p:nvPr/>
          </p:nvSpPr>
          <p:spPr>
            <a:xfrm>
              <a:off x="6001592" y="2402992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1" name="椭圆 160"/>
            <p:cNvSpPr/>
            <p:nvPr/>
          </p:nvSpPr>
          <p:spPr>
            <a:xfrm>
              <a:off x="5722683" y="2068455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2" name="椭圆 161"/>
            <p:cNvSpPr/>
            <p:nvPr/>
          </p:nvSpPr>
          <p:spPr>
            <a:xfrm>
              <a:off x="5856174" y="2407404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3" name="椭圆 162"/>
            <p:cNvSpPr/>
            <p:nvPr/>
          </p:nvSpPr>
          <p:spPr>
            <a:xfrm>
              <a:off x="6442910" y="2405907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9" name="椭圆 168"/>
            <p:cNvSpPr/>
            <p:nvPr/>
          </p:nvSpPr>
          <p:spPr>
            <a:xfrm>
              <a:off x="6751379" y="206695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8" name="椭圆 187"/>
            <p:cNvSpPr/>
            <p:nvPr/>
          </p:nvSpPr>
          <p:spPr>
            <a:xfrm>
              <a:off x="7574277" y="206695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9" name="椭圆 188"/>
            <p:cNvSpPr/>
            <p:nvPr/>
          </p:nvSpPr>
          <p:spPr>
            <a:xfrm>
              <a:off x="7418208" y="2405769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0" name="椭圆 189"/>
            <p:cNvSpPr/>
            <p:nvPr/>
          </p:nvSpPr>
          <p:spPr>
            <a:xfrm>
              <a:off x="7284611" y="2068606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1" name="椭圆 190"/>
            <p:cNvSpPr/>
            <p:nvPr/>
          </p:nvSpPr>
          <p:spPr>
            <a:xfrm>
              <a:off x="6987541" y="2068455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2" name="椭圆 191"/>
            <p:cNvSpPr/>
            <p:nvPr/>
          </p:nvSpPr>
          <p:spPr>
            <a:xfrm>
              <a:off x="7121032" y="2407404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3" name="椭圆 192"/>
            <p:cNvSpPr/>
            <p:nvPr/>
          </p:nvSpPr>
          <p:spPr>
            <a:xfrm>
              <a:off x="7733661" y="207524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9" name="椭圆 198"/>
            <p:cNvSpPr/>
            <p:nvPr/>
          </p:nvSpPr>
          <p:spPr>
            <a:xfrm>
              <a:off x="8008135" y="2395403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965880" y="2416975"/>
            <a:ext cx="5824408" cy="1446834"/>
            <a:chOff x="1965880" y="2721775"/>
            <a:chExt cx="5824408" cy="1446834"/>
          </a:xfrm>
        </p:grpSpPr>
        <p:sp>
          <p:nvSpPr>
            <p:cNvPr id="76" name="椭圆 75"/>
            <p:cNvSpPr/>
            <p:nvPr/>
          </p:nvSpPr>
          <p:spPr>
            <a:xfrm>
              <a:off x="2545324" y="3079090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椭圆 76"/>
            <p:cNvSpPr/>
            <p:nvPr/>
          </p:nvSpPr>
          <p:spPr>
            <a:xfrm>
              <a:off x="1965880" y="2721775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椭圆 77"/>
            <p:cNvSpPr/>
            <p:nvPr/>
          </p:nvSpPr>
          <p:spPr>
            <a:xfrm>
              <a:off x="1965880" y="3436104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椭圆 105"/>
            <p:cNvSpPr/>
            <p:nvPr/>
          </p:nvSpPr>
          <p:spPr>
            <a:xfrm>
              <a:off x="3413658" y="3079090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椭圆 106"/>
            <p:cNvSpPr/>
            <p:nvPr/>
          </p:nvSpPr>
          <p:spPr>
            <a:xfrm>
              <a:off x="3836449" y="4081051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8" name="椭圆 107"/>
            <p:cNvSpPr/>
            <p:nvPr/>
          </p:nvSpPr>
          <p:spPr>
            <a:xfrm>
              <a:off x="3250444" y="3759885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8" name="椭圆 137"/>
            <p:cNvSpPr/>
            <p:nvPr/>
          </p:nvSpPr>
          <p:spPr>
            <a:xfrm>
              <a:off x="4860412" y="3432479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7" name="椭圆 166"/>
            <p:cNvSpPr/>
            <p:nvPr/>
          </p:nvSpPr>
          <p:spPr>
            <a:xfrm>
              <a:off x="5856174" y="2721775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8" name="椭圆 167"/>
            <p:cNvSpPr/>
            <p:nvPr/>
          </p:nvSpPr>
          <p:spPr>
            <a:xfrm>
              <a:off x="6153350" y="3759885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6" name="椭圆 195"/>
            <p:cNvSpPr/>
            <p:nvPr/>
          </p:nvSpPr>
          <p:spPr>
            <a:xfrm>
              <a:off x="6976252" y="3079090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7" name="椭圆 196"/>
            <p:cNvSpPr/>
            <p:nvPr/>
          </p:nvSpPr>
          <p:spPr>
            <a:xfrm>
              <a:off x="7711535" y="2729408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8" name="椭圆 197"/>
            <p:cNvSpPr/>
            <p:nvPr/>
          </p:nvSpPr>
          <p:spPr>
            <a:xfrm>
              <a:off x="7121032" y="4089856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2" name="椭圆 201"/>
            <p:cNvSpPr/>
            <p:nvPr/>
          </p:nvSpPr>
          <p:spPr>
            <a:xfrm>
              <a:off x="3551293" y="2721775"/>
              <a:ext cx="78753" cy="78753"/>
            </a:xfrm>
            <a:prstGeom prst="ellipse">
              <a:avLst/>
            </a:prstGeom>
            <a:ln w="31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95" name="内容占位符 2"/>
          <p:cNvSpPr txBox="1">
            <a:spLocks/>
          </p:cNvSpPr>
          <p:nvPr/>
        </p:nvSpPr>
        <p:spPr>
          <a:xfrm>
            <a:off x="741447" y="1579436"/>
            <a:ext cx="1453487" cy="2757922"/>
          </a:xfrm>
          <a:prstGeom prst="rect">
            <a:avLst/>
          </a:prstGeom>
        </p:spPr>
        <p:txBody>
          <a:bodyPr vert="horz" lIns="91440" tIns="45720" rIns="91440" bIns="45720" rtlCol="0">
            <a:normAutofit fontScale="4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70000"/>
              </a:lnSpc>
              <a:buFont typeface="Arial"/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运维值班</a:t>
            </a:r>
            <a:r>
              <a:rPr lang="en-US" altLang="zh-CN" b="1" dirty="0" smtClean="0">
                <a:solidFill>
                  <a:srgbClr val="FF0000"/>
                </a:solidFill>
              </a:rPr>
              <a:t>1</a:t>
            </a:r>
          </a:p>
          <a:p>
            <a:pPr marL="0" indent="0">
              <a:lnSpc>
                <a:spcPct val="170000"/>
              </a:lnSpc>
              <a:buFont typeface="Arial"/>
              <a:buNone/>
            </a:pPr>
            <a:r>
              <a:rPr lang="zh-CN" altLang="en-US" b="1" dirty="0" smtClean="0">
                <a:solidFill>
                  <a:srgbClr val="FF0000"/>
                </a:solidFill>
              </a:rPr>
              <a:t>运维值班</a:t>
            </a:r>
            <a:r>
              <a:rPr lang="en-US" altLang="zh-CN" b="1" dirty="0" smtClean="0">
                <a:solidFill>
                  <a:srgbClr val="FF0000"/>
                </a:solidFill>
              </a:rPr>
              <a:t>2</a:t>
            </a:r>
          </a:p>
          <a:p>
            <a:pPr marL="0" indent="0">
              <a:lnSpc>
                <a:spcPct val="170000"/>
              </a:lnSpc>
              <a:buFont typeface="Arial"/>
              <a:buNone/>
            </a:pPr>
            <a:r>
              <a:rPr lang="zh-CN" altLang="en-US" dirty="0" smtClean="0"/>
              <a:t>运维专员</a:t>
            </a:r>
            <a:r>
              <a:rPr lang="en-US" altLang="zh-CN" dirty="0" smtClean="0"/>
              <a:t>1</a:t>
            </a:r>
          </a:p>
          <a:p>
            <a:pPr marL="0" indent="0">
              <a:lnSpc>
                <a:spcPct val="170000"/>
              </a:lnSpc>
              <a:buFont typeface="Arial"/>
              <a:buNone/>
            </a:pPr>
            <a:r>
              <a:rPr lang="zh-CN" altLang="en-US" dirty="0" smtClean="0"/>
              <a:t>运维专员</a:t>
            </a:r>
            <a:r>
              <a:rPr lang="en-US" altLang="zh-CN" dirty="0" smtClean="0"/>
              <a:t>2</a:t>
            </a:r>
          </a:p>
          <a:p>
            <a:pPr marL="0" indent="0">
              <a:lnSpc>
                <a:spcPct val="170000"/>
              </a:lnSpc>
              <a:buFont typeface="Arial"/>
              <a:buNone/>
            </a:pPr>
            <a:r>
              <a:rPr lang="zh-CN" altLang="en-US" dirty="0" smtClean="0"/>
              <a:t>运维专员</a:t>
            </a:r>
            <a:r>
              <a:rPr lang="en-US" altLang="zh-CN" dirty="0" smtClean="0"/>
              <a:t>3</a:t>
            </a:r>
          </a:p>
          <a:p>
            <a:pPr marL="0" indent="0">
              <a:lnSpc>
                <a:spcPct val="170000"/>
              </a:lnSpc>
              <a:buFont typeface="Arial"/>
              <a:buNone/>
            </a:pPr>
            <a:r>
              <a:rPr lang="zh-CN" altLang="en-US" dirty="0" smtClean="0"/>
              <a:t>运维专员</a:t>
            </a:r>
            <a:r>
              <a:rPr lang="en-US" altLang="zh-CN" dirty="0" smtClean="0"/>
              <a:t>4</a:t>
            </a:r>
          </a:p>
          <a:p>
            <a:pPr marL="0" indent="0">
              <a:lnSpc>
                <a:spcPct val="170000"/>
              </a:lnSpc>
              <a:buFont typeface="Arial"/>
              <a:buNone/>
            </a:pPr>
            <a:r>
              <a:rPr lang="zh-CN" altLang="en-US" dirty="0" smtClean="0"/>
              <a:t>运维专员</a:t>
            </a:r>
            <a:r>
              <a:rPr lang="en-US" altLang="zh-CN" dirty="0" smtClean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43077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9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6" name="组合 5"/>
          <p:cNvGrpSpPr/>
          <p:nvPr/>
        </p:nvGrpSpPr>
        <p:grpSpPr>
          <a:xfrm>
            <a:off x="0" y="165100"/>
            <a:ext cx="8356600" cy="6323667"/>
            <a:chOff x="95250" y="510709"/>
            <a:chExt cx="9048750" cy="6858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50" y="510709"/>
              <a:ext cx="9048750" cy="107632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4775" y="1587034"/>
              <a:ext cx="9039225" cy="5781675"/>
            </a:xfrm>
            <a:prstGeom prst="rect">
              <a:avLst/>
            </a:prstGeom>
          </p:spPr>
        </p:pic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0" y="2661115"/>
            <a:ext cx="4493107" cy="3111035"/>
          </a:xfrm>
          <a:prstGeom prst="rect">
            <a:avLst/>
          </a:prstGeom>
          <a:ln w="19050">
            <a:solidFill>
              <a:schemeClr val="tx2">
                <a:lumMod val="40000"/>
                <a:lumOff val="60000"/>
              </a:schemeClr>
            </a:solidFill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圆角矩形 7"/>
          <p:cNvSpPr/>
          <p:nvPr/>
        </p:nvSpPr>
        <p:spPr>
          <a:xfrm>
            <a:off x="1257037" y="2891688"/>
            <a:ext cx="2747404" cy="1661160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49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714500" y="1630363"/>
            <a:ext cx="5410200" cy="665162"/>
            <a:chOff x="1152" y="1851"/>
            <a:chExt cx="3408" cy="419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rgbClr val="68C858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zh-CN" altLang="en-US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" name="Line 14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1777" y="1909"/>
              <a:ext cx="237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如何提升故障处理速度</a:t>
              </a: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1267" y="1913"/>
              <a:ext cx="2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1714500" y="2652713"/>
            <a:ext cx="5410200" cy="665162"/>
            <a:chOff x="1152" y="2413"/>
            <a:chExt cx="3408" cy="419"/>
          </a:xfrm>
        </p:grpSpPr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1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rgbClr val="42AAF0"/>
              </a:solidFill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zh-CN" altLang="en-US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4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1777" y="2463"/>
              <a:ext cx="21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如何提升故障发现率</a:t>
              </a:r>
            </a:p>
          </p:txBody>
        </p:sp>
        <p:sp>
          <p:nvSpPr>
            <p:cNvPr id="16" name="Text Box 27"/>
            <p:cNvSpPr txBox="1">
              <a:spLocks noChangeArrowheads="1"/>
            </p:cNvSpPr>
            <p:nvPr/>
          </p:nvSpPr>
          <p:spPr bwMode="gray">
            <a:xfrm>
              <a:off x="1267" y="2475"/>
              <a:ext cx="2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1714500" y="3652838"/>
            <a:ext cx="5410200" cy="665162"/>
            <a:chOff x="1152" y="2989"/>
            <a:chExt cx="3408" cy="419"/>
          </a:xfrm>
        </p:grpSpPr>
        <p:grpSp>
          <p:nvGrpSpPr>
            <p:cNvPr id="21" name="Group 21"/>
            <p:cNvGrpSpPr>
              <a:grpSpLocks/>
            </p:cNvGrpSpPr>
            <p:nvPr/>
          </p:nvGrpSpPr>
          <p:grpSpPr bwMode="auto">
            <a:xfrm>
              <a:off x="1152" y="2989"/>
              <a:ext cx="480" cy="419"/>
              <a:chOff x="3174" y="2656"/>
              <a:chExt cx="1549" cy="1351"/>
            </a:xfrm>
          </p:grpSpPr>
          <p:sp>
            <p:nvSpPr>
              <p:cNvPr id="25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zh-CN" altLang="en-US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Line 28"/>
            <p:cNvSpPr>
              <a:spLocks noChangeShapeType="1"/>
            </p:cNvSpPr>
            <p:nvPr/>
          </p:nvSpPr>
          <p:spPr bwMode="auto">
            <a:xfrm>
              <a:off x="1536" y="3373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1777" y="3007"/>
              <a:ext cx="17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如何降低故障率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gray">
            <a:xfrm>
              <a:off x="1267" y="3051"/>
              <a:ext cx="2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28" name="右箭头 27"/>
          <p:cNvSpPr/>
          <p:nvPr/>
        </p:nvSpPr>
        <p:spPr>
          <a:xfrm>
            <a:off x="786651" y="3655969"/>
            <a:ext cx="819150" cy="62577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8286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它山之石，可以攻玉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5169" b="97753" l="433" r="99784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55966" y="1196940"/>
            <a:ext cx="4400550" cy="4238625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915228" y="1864088"/>
            <a:ext cx="3390900" cy="2428875"/>
            <a:chOff x="915228" y="2543538"/>
            <a:chExt cx="3390900" cy="2428875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5228" y="2543538"/>
              <a:ext cx="3390900" cy="2428875"/>
            </a:xfrm>
            <a:prstGeom prst="rect">
              <a:avLst/>
            </a:prstGeom>
          </p:spPr>
        </p:pic>
        <p:pic>
          <p:nvPicPr>
            <p:cNvPr id="7" name="内容占位符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244707" y="4820013"/>
              <a:ext cx="180975" cy="152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96344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数据说话</a:t>
            </a:r>
            <a:endParaRPr lang="zh-CN" altLang="en-US" dirty="0"/>
          </a:p>
        </p:txBody>
      </p:sp>
      <p:pic>
        <p:nvPicPr>
          <p:cNvPr id="11" name="内容占位符 10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44500" y="1112378"/>
            <a:ext cx="8081646" cy="193417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500" y="4996606"/>
            <a:ext cx="4813301" cy="168970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 rotWithShape="1">
          <a:blip r:embed="rId5"/>
          <a:srcRect l="3235" t="4985" r="2733"/>
          <a:stretch/>
        </p:blipFill>
        <p:spPr>
          <a:xfrm>
            <a:off x="438150" y="3117739"/>
            <a:ext cx="8032908" cy="18191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35600" y="5009972"/>
            <a:ext cx="2984816" cy="1662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-19050" y="2934704"/>
            <a:ext cx="9144000" cy="2252605"/>
          </a:xfrm>
          <a:prstGeom prst="rect">
            <a:avLst/>
          </a:prstGeom>
          <a:solidFill>
            <a:srgbClr val="2BAAFF">
              <a:alpha val="70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2261210" y="3264263"/>
            <a:ext cx="5074972" cy="1493607"/>
          </a:xfrm>
          <a:prstGeom prst="roundRect">
            <a:avLst>
              <a:gd name="adj" fmla="val 34304"/>
            </a:avLst>
          </a:prstGeom>
          <a:noFill/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719" tIns="42861" rIns="85719" bIns="42861"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有针对性的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推动改进！</a:t>
            </a:r>
            <a:endParaRPr lang="en-US" altLang="zh-CN" sz="28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</a:t>
            </a:r>
            <a:r>
              <a:rPr lang="zh-CN" altLang="en-US" sz="28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重复性故障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</a:p>
        </p:txBody>
      </p:sp>
    </p:spTree>
    <p:extLst>
      <p:ext uri="{BB962C8B-B14F-4D97-AF65-F5344CB8AC3E}">
        <p14:creationId xmlns:p14="http://schemas.microsoft.com/office/powerpoint/2010/main" val="3713541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6323185" y="3188387"/>
            <a:ext cx="1939465" cy="11521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6323185" y="1812308"/>
            <a:ext cx="1939465" cy="1152152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代码发布是故障的导火索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63760" y="1850523"/>
            <a:ext cx="2398384" cy="2390018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程序</a:t>
            </a:r>
            <a:r>
              <a:rPr lang="en-US" altLang="zh-CN" dirty="0" smtClean="0"/>
              <a:t>Bug</a:t>
            </a:r>
          </a:p>
          <a:p>
            <a:r>
              <a:rPr lang="zh-CN" altLang="en-US" dirty="0" smtClean="0"/>
              <a:t>设计缺陷</a:t>
            </a:r>
            <a:endParaRPr lang="en-US" altLang="zh-CN" dirty="0" smtClean="0"/>
          </a:p>
          <a:p>
            <a:endParaRPr lang="en-US" altLang="zh-CN" sz="1800" dirty="0" smtClean="0"/>
          </a:p>
          <a:p>
            <a:r>
              <a:rPr lang="zh-CN" altLang="en-US" dirty="0"/>
              <a:t>代码配置</a:t>
            </a:r>
            <a:endParaRPr lang="en-US" altLang="zh-CN" dirty="0"/>
          </a:p>
          <a:p>
            <a:r>
              <a:rPr lang="zh-CN" altLang="en-US" dirty="0" smtClean="0"/>
              <a:t>部署问题</a:t>
            </a:r>
            <a:endParaRPr lang="en-US" altLang="zh-CN" dirty="0"/>
          </a:p>
        </p:txBody>
      </p:sp>
      <p:grpSp>
        <p:nvGrpSpPr>
          <p:cNvPr id="14" name="组合 13"/>
          <p:cNvGrpSpPr/>
          <p:nvPr/>
        </p:nvGrpSpPr>
        <p:grpSpPr>
          <a:xfrm>
            <a:off x="457201" y="3291706"/>
            <a:ext cx="5575300" cy="1648714"/>
            <a:chOff x="1184580" y="3674685"/>
            <a:chExt cx="7375220" cy="2301706"/>
          </a:xfrm>
        </p:grpSpPr>
        <p:grpSp>
          <p:nvGrpSpPr>
            <p:cNvPr id="7" name="组合 6"/>
            <p:cNvGrpSpPr/>
            <p:nvPr/>
          </p:nvGrpSpPr>
          <p:grpSpPr>
            <a:xfrm>
              <a:off x="1368152" y="3911600"/>
              <a:ext cx="7191648" cy="2064791"/>
              <a:chOff x="882055" y="3860760"/>
              <a:chExt cx="7191648" cy="2064791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 rotWithShape="1">
              <a:blip r:embed="rId3"/>
              <a:srcRect l="27744" t="28486" r="3199" b="12500"/>
              <a:stretch/>
            </p:blipFill>
            <p:spPr>
              <a:xfrm>
                <a:off x="882055" y="3860760"/>
                <a:ext cx="7191648" cy="1699788"/>
              </a:xfrm>
              <a:prstGeom prst="rect">
                <a:avLst/>
              </a:prstGeom>
            </p:spPr>
          </p:pic>
          <p:pic>
            <p:nvPicPr>
              <p:cNvPr id="9" name="图片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69948" y="5634271"/>
                <a:ext cx="6779543" cy="291280"/>
              </a:xfrm>
              <a:prstGeom prst="rect">
                <a:avLst/>
              </a:prstGeom>
            </p:spPr>
          </p:pic>
        </p:grpSp>
        <p:sp>
          <p:nvSpPr>
            <p:cNvPr id="11" name="文本框 10"/>
            <p:cNvSpPr txBox="1"/>
            <p:nvPr/>
          </p:nvSpPr>
          <p:spPr>
            <a:xfrm>
              <a:off x="1184580" y="3674685"/>
              <a:ext cx="198002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异常处理趋势图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596454" y="1219220"/>
            <a:ext cx="5436046" cy="1663549"/>
            <a:chOff x="1438620" y="1022388"/>
            <a:chExt cx="7454282" cy="1959387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5"/>
            <a:srcRect l="27724" t="16061"/>
            <a:stretch/>
          </p:blipFill>
          <p:spPr>
            <a:xfrm>
              <a:off x="1548085" y="1108032"/>
              <a:ext cx="7344817" cy="1873743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438620" y="1022388"/>
              <a:ext cx="1980029" cy="40011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上线次数趋势图</a:t>
              </a:r>
              <a:endPara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5" name="圆角矩形 14"/>
          <p:cNvSpPr/>
          <p:nvPr/>
        </p:nvSpPr>
        <p:spPr>
          <a:xfrm rot="20660342">
            <a:off x="2056247" y="2550884"/>
            <a:ext cx="3492772" cy="828254"/>
          </a:xfrm>
          <a:prstGeom prst="roundRect">
            <a:avLst>
              <a:gd name="adj" fmla="val 3430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719" tIns="42861" rIns="85719" bIns="42861" rtlCol="0" anchor="ctr"/>
          <a:lstStyle/>
          <a:p>
            <a:pPr algn="ctr"/>
            <a:r>
              <a:rPr lang="zh-CN" altLang="en-US" sz="24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代码发布导致线上故障！</a:t>
            </a:r>
            <a:endParaRPr lang="zh-CN" altLang="en-US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167071" y="1423869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推动开发人员有针对性解决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00" b="98800" l="5098" r="9803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92036" y="3291792"/>
            <a:ext cx="812275" cy="796348"/>
          </a:xfrm>
          <a:prstGeom prst="rect">
            <a:avLst/>
          </a:prstGeom>
        </p:spPr>
      </p:pic>
      <p:cxnSp>
        <p:nvCxnSpPr>
          <p:cNvPr id="17" name="曲线连接符 16"/>
          <p:cNvCxnSpPr>
            <a:endCxn id="5" idx="3"/>
          </p:cNvCxnSpPr>
          <p:nvPr/>
        </p:nvCxnSpPr>
        <p:spPr>
          <a:xfrm rot="5400000">
            <a:off x="8164806" y="1891045"/>
            <a:ext cx="595183" cy="399494"/>
          </a:xfrm>
          <a:prstGeom prst="curvedConnector2">
            <a:avLst/>
          </a:prstGeom>
          <a:ln w="38100">
            <a:solidFill>
              <a:srgbClr val="0070C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40581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5" grpId="0" uiExpand="1" animBg="1"/>
      <p:bldP spid="3" grpId="0" uiExpand="1" build="p"/>
      <p:bldP spid="15" grpId="0" animBg="1"/>
      <p:bldP spid="6" grpId="0" uiExpan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变更操作是</a:t>
            </a:r>
            <a:r>
              <a:rPr lang="zh-CN" altLang="en-US" dirty="0"/>
              <a:t>故障的</a:t>
            </a:r>
            <a:r>
              <a:rPr lang="zh-CN" altLang="en-US" dirty="0" smtClean="0"/>
              <a:t>导火索</a:t>
            </a:r>
            <a:endParaRPr lang="zh-CN" altLang="en-US" dirty="0"/>
          </a:p>
        </p:txBody>
      </p:sp>
      <p:sp>
        <p:nvSpPr>
          <p:cNvPr id="7" name="内容占位符 5"/>
          <p:cNvSpPr txBox="1">
            <a:spLocks/>
          </p:cNvSpPr>
          <p:nvPr/>
        </p:nvSpPr>
        <p:spPr>
          <a:xfrm>
            <a:off x="4315209" y="1845948"/>
            <a:ext cx="5054260" cy="3954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</p:txBody>
      </p:sp>
      <p:sp>
        <p:nvSpPr>
          <p:cNvPr id="8" name="内容占位符 5"/>
          <p:cNvSpPr txBox="1">
            <a:spLocks/>
          </p:cNvSpPr>
          <p:nvPr/>
        </p:nvSpPr>
        <p:spPr>
          <a:xfrm>
            <a:off x="4315209" y="1845947"/>
            <a:ext cx="5054260" cy="39542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 smtClean="0"/>
          </a:p>
        </p:txBody>
      </p:sp>
      <p:grpSp>
        <p:nvGrpSpPr>
          <p:cNvPr id="19" name="组合 18"/>
          <p:cNvGrpSpPr/>
          <p:nvPr/>
        </p:nvGrpSpPr>
        <p:grpSpPr>
          <a:xfrm>
            <a:off x="4731511" y="1613767"/>
            <a:ext cx="2717726" cy="3252485"/>
            <a:chOff x="4910480" y="3147749"/>
            <a:chExt cx="2717726" cy="3252485"/>
          </a:xfrm>
        </p:grpSpPr>
        <p:sp>
          <p:nvSpPr>
            <p:cNvPr id="20" name="矩形 19"/>
            <p:cNvSpPr/>
            <p:nvPr/>
          </p:nvSpPr>
          <p:spPr>
            <a:xfrm>
              <a:off x="4921238" y="3157520"/>
              <a:ext cx="2700922" cy="749300"/>
            </a:xfrm>
            <a:prstGeom prst="rect">
              <a:avLst/>
            </a:prstGeom>
            <a:solidFill>
              <a:srgbClr val="1E6AAE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1" name="矩形 20"/>
            <p:cNvSpPr/>
            <p:nvPr/>
          </p:nvSpPr>
          <p:spPr>
            <a:xfrm>
              <a:off x="4910480" y="3147749"/>
              <a:ext cx="2717726" cy="3252485"/>
            </a:xfrm>
            <a:prstGeom prst="rect">
              <a:avLst/>
            </a:prstGeom>
            <a:noFill/>
            <a:ln w="19050">
              <a:solidFill>
                <a:srgbClr val="1E6AAE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471941" y="1635690"/>
            <a:ext cx="2717726" cy="3252485"/>
            <a:chOff x="1313308" y="2922818"/>
            <a:chExt cx="2717726" cy="3252485"/>
          </a:xfrm>
        </p:grpSpPr>
        <p:sp>
          <p:nvSpPr>
            <p:cNvPr id="23" name="矩形 22"/>
            <p:cNvSpPr/>
            <p:nvPr/>
          </p:nvSpPr>
          <p:spPr>
            <a:xfrm>
              <a:off x="1319354" y="2922818"/>
              <a:ext cx="2700922" cy="749300"/>
            </a:xfrm>
            <a:prstGeom prst="rect">
              <a:avLst/>
            </a:prstGeom>
            <a:solidFill>
              <a:srgbClr val="8BC7F8"/>
            </a:solidFill>
            <a:ln>
              <a:noFill/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313308" y="2922818"/>
              <a:ext cx="2717726" cy="3252485"/>
            </a:xfrm>
            <a:prstGeom prst="rect">
              <a:avLst/>
            </a:prstGeom>
            <a:noFill/>
            <a:ln w="19050">
              <a:solidFill>
                <a:srgbClr val="8BC7F8"/>
              </a:solidFill>
            </a:ln>
            <a:effectLst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spc="50" dirty="0">
                <a:ln w="13500">
                  <a:solidFill>
                    <a:schemeClr val="accent1">
                      <a:shade val="2500"/>
                      <a:alpha val="65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5" name="内容占位符 5"/>
          <p:cNvSpPr>
            <a:spLocks noGrp="1"/>
          </p:cNvSpPr>
          <p:nvPr>
            <p:ph idx="1"/>
          </p:nvPr>
        </p:nvSpPr>
        <p:spPr>
          <a:xfrm>
            <a:off x="1553293" y="2467168"/>
            <a:ext cx="2476637" cy="2119376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7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业务模块新增机器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机房迁移，变更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</a:t>
            </a:r>
          </a:p>
          <a:p>
            <a:pPr>
              <a:lnSpc>
                <a:spcPct val="170000"/>
              </a:lnSpc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机器故障更换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下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线业务</a:t>
            </a:r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模块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</a:p>
          <a:p>
            <a:pPr>
              <a:lnSpc>
                <a:spcPct val="170000"/>
              </a:lnSpc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70000"/>
              </a:lnSpc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内容占位符 5"/>
          <p:cNvSpPr txBox="1">
            <a:spLocks/>
          </p:cNvSpPr>
          <p:nvPr/>
        </p:nvSpPr>
        <p:spPr>
          <a:xfrm>
            <a:off x="4731511" y="2408859"/>
            <a:ext cx="2711680" cy="243547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60000"/>
              </a:lnSpc>
            </a:pPr>
            <a:r>
              <a:rPr lang="zh-CN" altLang="en-US" sz="1600" dirty="0" smtClean="0"/>
              <a:t>维护</a:t>
            </a:r>
            <a:r>
              <a:rPr lang="zh-CN" altLang="en-US" sz="1600" dirty="0"/>
              <a:t>系统配置</a:t>
            </a:r>
            <a:endParaRPr lang="en-US" altLang="zh-CN" sz="1600" dirty="0"/>
          </a:p>
          <a:p>
            <a:pPr>
              <a:lnSpc>
                <a:spcPct val="160000"/>
              </a:lnSpc>
            </a:pPr>
            <a:r>
              <a:rPr lang="zh-CN" altLang="en-US" sz="1600" dirty="0"/>
              <a:t>部署相关监控</a:t>
            </a:r>
            <a:endParaRPr lang="en-US" altLang="zh-CN" sz="1600" dirty="0"/>
          </a:p>
          <a:p>
            <a:pPr>
              <a:lnSpc>
                <a:spcPct val="160000"/>
              </a:lnSpc>
            </a:pPr>
            <a:r>
              <a:rPr lang="zh-CN" altLang="en-US" sz="1600" dirty="0" smtClean="0"/>
              <a:t>维护</a:t>
            </a:r>
            <a:r>
              <a:rPr lang="zh-CN" altLang="en-US" sz="1600" dirty="0"/>
              <a:t>应用环境及配置</a:t>
            </a:r>
            <a:endParaRPr lang="en-US" altLang="zh-CN" sz="1600" dirty="0"/>
          </a:p>
          <a:p>
            <a:pPr>
              <a:lnSpc>
                <a:spcPct val="160000"/>
              </a:lnSpc>
            </a:pPr>
            <a:r>
              <a:rPr lang="zh-CN" altLang="en-US" sz="1600" dirty="0" smtClean="0"/>
              <a:t>维护</a:t>
            </a:r>
            <a:r>
              <a:rPr lang="zh-CN" altLang="en-US" sz="1600" dirty="0"/>
              <a:t>访问控制关系</a:t>
            </a:r>
            <a:endParaRPr lang="en-US" altLang="zh-CN" sz="1600" dirty="0"/>
          </a:p>
          <a:p>
            <a:pPr>
              <a:lnSpc>
                <a:spcPct val="160000"/>
              </a:lnSpc>
            </a:pPr>
            <a:r>
              <a:rPr lang="zh-CN" altLang="en-US" sz="1600" dirty="0"/>
              <a:t>更新代码配置（研发人员）</a:t>
            </a:r>
            <a:endParaRPr lang="en-US" altLang="zh-CN" sz="1600" dirty="0"/>
          </a:p>
          <a:p>
            <a:pPr>
              <a:lnSpc>
                <a:spcPct val="160000"/>
              </a:lnSpc>
            </a:pPr>
            <a:r>
              <a:rPr lang="en-US" altLang="zh-CN" sz="1600" dirty="0"/>
              <a:t>……</a:t>
            </a:r>
          </a:p>
          <a:p>
            <a:pPr marL="0" indent="0">
              <a:lnSpc>
                <a:spcPct val="160000"/>
              </a:lnSpc>
              <a:buFont typeface="Arial"/>
              <a:buNone/>
            </a:pPr>
            <a:endParaRPr lang="en-US" altLang="zh-CN" sz="1600" b="1" dirty="0" smtClean="0"/>
          </a:p>
        </p:txBody>
      </p:sp>
      <p:sp>
        <p:nvSpPr>
          <p:cNvPr id="27" name="矩形 26"/>
          <p:cNvSpPr/>
          <p:nvPr/>
        </p:nvSpPr>
        <p:spPr>
          <a:xfrm>
            <a:off x="1590122" y="1768873"/>
            <a:ext cx="22566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常见运维</a:t>
            </a:r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变更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807071" y="1775605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涉及哪方面的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-19050" y="5050013"/>
            <a:ext cx="9144000" cy="1483063"/>
            <a:chOff x="-19050" y="5050013"/>
            <a:chExt cx="9144000" cy="1483063"/>
          </a:xfrm>
        </p:grpSpPr>
        <p:sp>
          <p:nvSpPr>
            <p:cNvPr id="15" name="矩形 14"/>
            <p:cNvSpPr/>
            <p:nvPr/>
          </p:nvSpPr>
          <p:spPr>
            <a:xfrm>
              <a:off x="-19050" y="5050013"/>
              <a:ext cx="9144000" cy="1483063"/>
            </a:xfrm>
            <a:prstGeom prst="rect">
              <a:avLst/>
            </a:prstGeom>
            <a:solidFill>
              <a:srgbClr val="2BAAFF">
                <a:alpha val="70000"/>
              </a:srgb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矩形 2"/>
            <p:cNvSpPr/>
            <p:nvPr/>
          </p:nvSpPr>
          <p:spPr>
            <a:xfrm>
              <a:off x="358533" y="5534915"/>
              <a:ext cx="8388836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涉及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大量的</a:t>
              </a:r>
              <a:r>
                <a:rPr lang="en-US" altLang="zh-CN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IP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、访问关系</a:t>
              </a:r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等信息，</a:t>
              </a:r>
              <a:r>
                <a:rPr lang="zh-CN" altLang="en-US" sz="3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操作繁杂！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64926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build="p"/>
      <p:bldP spid="26" grpId="0"/>
      <p:bldP spid="27" grpId="0"/>
      <p:bldP spid="2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操作繁杂，易出错</a:t>
            </a:r>
          </a:p>
        </p:txBody>
      </p:sp>
      <p:sp>
        <p:nvSpPr>
          <p:cNvPr id="9" name="矩形 8"/>
          <p:cNvSpPr/>
          <p:nvPr/>
        </p:nvSpPr>
        <p:spPr>
          <a:xfrm>
            <a:off x="831850" y="1612900"/>
            <a:ext cx="838200" cy="4622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78000" y="1612900"/>
            <a:ext cx="838200" cy="4622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98750" y="1612900"/>
            <a:ext cx="838200" cy="4622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2200" y="1612900"/>
            <a:ext cx="838200" cy="4622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7151" y="2187025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系统配置</a:t>
            </a:r>
          </a:p>
        </p:txBody>
      </p:sp>
      <p:sp>
        <p:nvSpPr>
          <p:cNvPr id="25" name="矩形 24"/>
          <p:cNvSpPr/>
          <p:nvPr/>
        </p:nvSpPr>
        <p:spPr>
          <a:xfrm>
            <a:off x="377151" y="3023626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监控策略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7151" y="3855247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访问关系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862012" y="2094977"/>
            <a:ext cx="777875" cy="743473"/>
            <a:chOff x="1027112" y="2564877"/>
            <a:chExt cx="777875" cy="743473"/>
          </a:xfrm>
        </p:grpSpPr>
        <p:sp>
          <p:nvSpPr>
            <p:cNvPr id="20" name="椭圆 19"/>
            <p:cNvSpPr/>
            <p:nvPr/>
          </p:nvSpPr>
          <p:spPr>
            <a:xfrm>
              <a:off x="1027112" y="25648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1295400" y="2644225"/>
              <a:ext cx="120649" cy="13707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1498599" y="2702421"/>
              <a:ext cx="161012" cy="89455"/>
            </a:xfrm>
            <a:prstGeom prst="parallelogram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菱形 29"/>
            <p:cNvSpPr/>
            <p:nvPr/>
          </p:nvSpPr>
          <p:spPr>
            <a:xfrm>
              <a:off x="1168400" y="2791876"/>
              <a:ext cx="127000" cy="144736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弦形 30"/>
            <p:cNvSpPr/>
            <p:nvPr/>
          </p:nvSpPr>
          <p:spPr>
            <a:xfrm>
              <a:off x="1365234" y="2860648"/>
              <a:ext cx="150817" cy="136552"/>
            </a:xfrm>
            <a:prstGeom prst="chor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棱台 31"/>
            <p:cNvSpPr/>
            <p:nvPr/>
          </p:nvSpPr>
          <p:spPr>
            <a:xfrm>
              <a:off x="1168400" y="3007776"/>
              <a:ext cx="112941" cy="115901"/>
            </a:xfrm>
            <a:prstGeom prst="beve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十字形 32"/>
            <p:cNvSpPr/>
            <p:nvPr/>
          </p:nvSpPr>
          <p:spPr>
            <a:xfrm>
              <a:off x="1389291" y="3076549"/>
              <a:ext cx="189814" cy="152452"/>
            </a:xfrm>
            <a:prstGeom prst="plu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正五边形 33"/>
            <p:cNvSpPr/>
            <p:nvPr/>
          </p:nvSpPr>
          <p:spPr>
            <a:xfrm>
              <a:off x="1579105" y="2860648"/>
              <a:ext cx="148771" cy="154841"/>
            </a:xfrm>
            <a:prstGeom prst="pen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862012" y="2907777"/>
            <a:ext cx="777875" cy="743473"/>
            <a:chOff x="1027112" y="3466577"/>
            <a:chExt cx="777875" cy="743473"/>
          </a:xfrm>
        </p:grpSpPr>
        <p:sp>
          <p:nvSpPr>
            <p:cNvPr id="21" name="椭圆 20"/>
            <p:cNvSpPr/>
            <p:nvPr/>
          </p:nvSpPr>
          <p:spPr>
            <a:xfrm>
              <a:off x="1027112" y="34665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1282700" y="3557025"/>
              <a:ext cx="120649" cy="13707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35"/>
            <p:cNvSpPr/>
            <p:nvPr/>
          </p:nvSpPr>
          <p:spPr>
            <a:xfrm>
              <a:off x="1485899" y="3615221"/>
              <a:ext cx="161012" cy="89455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/>
            <p:cNvSpPr/>
            <p:nvPr/>
          </p:nvSpPr>
          <p:spPr>
            <a:xfrm>
              <a:off x="1155700" y="3704676"/>
              <a:ext cx="127000" cy="144736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弦形 37"/>
            <p:cNvSpPr/>
            <p:nvPr/>
          </p:nvSpPr>
          <p:spPr>
            <a:xfrm>
              <a:off x="1352534" y="3773448"/>
              <a:ext cx="150817" cy="136552"/>
            </a:xfrm>
            <a:prstGeom prst="chor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棱台 38"/>
            <p:cNvSpPr/>
            <p:nvPr/>
          </p:nvSpPr>
          <p:spPr>
            <a:xfrm>
              <a:off x="1155700" y="3920576"/>
              <a:ext cx="112941" cy="115901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十字形 39"/>
            <p:cNvSpPr/>
            <p:nvPr/>
          </p:nvSpPr>
          <p:spPr>
            <a:xfrm>
              <a:off x="1376591" y="3989349"/>
              <a:ext cx="189814" cy="152452"/>
            </a:xfrm>
            <a:prstGeom prst="plu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正五边形 40"/>
            <p:cNvSpPr/>
            <p:nvPr/>
          </p:nvSpPr>
          <p:spPr>
            <a:xfrm>
              <a:off x="1566405" y="3773448"/>
              <a:ext cx="148771" cy="154841"/>
            </a:xfrm>
            <a:prstGeom prst="pen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862012" y="4520678"/>
            <a:ext cx="777875" cy="743473"/>
            <a:chOff x="1027112" y="5206478"/>
            <a:chExt cx="777875" cy="743473"/>
          </a:xfrm>
        </p:grpSpPr>
        <p:sp>
          <p:nvSpPr>
            <p:cNvPr id="23" name="椭圆 22"/>
            <p:cNvSpPr/>
            <p:nvPr/>
          </p:nvSpPr>
          <p:spPr>
            <a:xfrm>
              <a:off x="1027112" y="52064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/>
            <p:cNvSpPr/>
            <p:nvPr/>
          </p:nvSpPr>
          <p:spPr>
            <a:xfrm>
              <a:off x="1282700" y="5295899"/>
              <a:ext cx="120649" cy="137075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42"/>
            <p:cNvSpPr/>
            <p:nvPr/>
          </p:nvSpPr>
          <p:spPr>
            <a:xfrm>
              <a:off x="1485899" y="5354095"/>
              <a:ext cx="161012" cy="89455"/>
            </a:xfrm>
            <a:prstGeom prst="parallelogram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菱形 43"/>
            <p:cNvSpPr/>
            <p:nvPr/>
          </p:nvSpPr>
          <p:spPr>
            <a:xfrm>
              <a:off x="1155700" y="5443550"/>
              <a:ext cx="127000" cy="144736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弦形 44"/>
            <p:cNvSpPr/>
            <p:nvPr/>
          </p:nvSpPr>
          <p:spPr>
            <a:xfrm>
              <a:off x="1352534" y="5512322"/>
              <a:ext cx="150817" cy="136552"/>
            </a:xfrm>
            <a:prstGeom prst="chor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棱台 45"/>
            <p:cNvSpPr/>
            <p:nvPr/>
          </p:nvSpPr>
          <p:spPr>
            <a:xfrm>
              <a:off x="1155700" y="5659450"/>
              <a:ext cx="112941" cy="115901"/>
            </a:xfrm>
            <a:prstGeom prst="beve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十字形 46"/>
            <p:cNvSpPr/>
            <p:nvPr/>
          </p:nvSpPr>
          <p:spPr>
            <a:xfrm>
              <a:off x="1376591" y="5728223"/>
              <a:ext cx="189814" cy="152452"/>
            </a:xfrm>
            <a:prstGeom prst="plus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正五边形 47"/>
            <p:cNvSpPr/>
            <p:nvPr/>
          </p:nvSpPr>
          <p:spPr>
            <a:xfrm>
              <a:off x="1566405" y="5512322"/>
              <a:ext cx="148771" cy="154841"/>
            </a:xfrm>
            <a:prstGeom prst="pentag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799311" y="2094977"/>
            <a:ext cx="777875" cy="743473"/>
            <a:chOff x="1799311" y="2094977"/>
            <a:chExt cx="777875" cy="743473"/>
          </a:xfrm>
        </p:grpSpPr>
        <p:sp>
          <p:nvSpPr>
            <p:cNvPr id="49" name="椭圆 48"/>
            <p:cNvSpPr/>
            <p:nvPr/>
          </p:nvSpPr>
          <p:spPr>
            <a:xfrm>
              <a:off x="1799311" y="20949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>
              <a:off x="2067599" y="2174325"/>
              <a:ext cx="120649" cy="13707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平行四边形 53"/>
            <p:cNvSpPr/>
            <p:nvPr/>
          </p:nvSpPr>
          <p:spPr>
            <a:xfrm>
              <a:off x="2270798" y="2232521"/>
              <a:ext cx="161012" cy="89455"/>
            </a:xfrm>
            <a:prstGeom prst="parallelogram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菱形 54"/>
            <p:cNvSpPr/>
            <p:nvPr/>
          </p:nvSpPr>
          <p:spPr>
            <a:xfrm>
              <a:off x="1940599" y="2321976"/>
              <a:ext cx="127000" cy="144736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弦形 55"/>
            <p:cNvSpPr/>
            <p:nvPr/>
          </p:nvSpPr>
          <p:spPr>
            <a:xfrm>
              <a:off x="2137433" y="2390748"/>
              <a:ext cx="150817" cy="136552"/>
            </a:xfrm>
            <a:prstGeom prst="chor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棱台 56"/>
            <p:cNvSpPr/>
            <p:nvPr/>
          </p:nvSpPr>
          <p:spPr>
            <a:xfrm>
              <a:off x="1940599" y="2537876"/>
              <a:ext cx="112941" cy="115901"/>
            </a:xfrm>
            <a:prstGeom prst="beve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十字形 57"/>
            <p:cNvSpPr/>
            <p:nvPr/>
          </p:nvSpPr>
          <p:spPr>
            <a:xfrm>
              <a:off x="2161490" y="2606649"/>
              <a:ext cx="189814" cy="152452"/>
            </a:xfrm>
            <a:prstGeom prst="plu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正五边形 58"/>
            <p:cNvSpPr/>
            <p:nvPr/>
          </p:nvSpPr>
          <p:spPr>
            <a:xfrm>
              <a:off x="2351304" y="2390748"/>
              <a:ext cx="148771" cy="154841"/>
            </a:xfrm>
            <a:prstGeom prst="pen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99311" y="2907777"/>
            <a:ext cx="777875" cy="743473"/>
            <a:chOff x="1799311" y="2907777"/>
            <a:chExt cx="777875" cy="743473"/>
          </a:xfrm>
        </p:grpSpPr>
        <p:sp>
          <p:nvSpPr>
            <p:cNvPr id="50" name="椭圆 49"/>
            <p:cNvSpPr/>
            <p:nvPr/>
          </p:nvSpPr>
          <p:spPr>
            <a:xfrm>
              <a:off x="1799311" y="29077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>
              <a:off x="2054899" y="2998225"/>
              <a:ext cx="120649" cy="13707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平行四边形 60"/>
            <p:cNvSpPr/>
            <p:nvPr/>
          </p:nvSpPr>
          <p:spPr>
            <a:xfrm>
              <a:off x="2258098" y="3056421"/>
              <a:ext cx="161012" cy="89455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菱形 61"/>
            <p:cNvSpPr/>
            <p:nvPr/>
          </p:nvSpPr>
          <p:spPr>
            <a:xfrm>
              <a:off x="1927899" y="3145876"/>
              <a:ext cx="127000" cy="144736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弦形 62"/>
            <p:cNvSpPr/>
            <p:nvPr/>
          </p:nvSpPr>
          <p:spPr>
            <a:xfrm>
              <a:off x="2124733" y="3214648"/>
              <a:ext cx="150817" cy="136552"/>
            </a:xfrm>
            <a:prstGeom prst="chor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棱台 63"/>
            <p:cNvSpPr/>
            <p:nvPr/>
          </p:nvSpPr>
          <p:spPr>
            <a:xfrm>
              <a:off x="1927899" y="3361776"/>
              <a:ext cx="112941" cy="115901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十字形 64"/>
            <p:cNvSpPr/>
            <p:nvPr/>
          </p:nvSpPr>
          <p:spPr>
            <a:xfrm>
              <a:off x="2148790" y="3430549"/>
              <a:ext cx="189814" cy="152452"/>
            </a:xfrm>
            <a:prstGeom prst="plu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正五边形 65"/>
            <p:cNvSpPr/>
            <p:nvPr/>
          </p:nvSpPr>
          <p:spPr>
            <a:xfrm>
              <a:off x="2338604" y="3214648"/>
              <a:ext cx="148771" cy="154841"/>
            </a:xfrm>
            <a:prstGeom prst="pen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9311" y="4520678"/>
            <a:ext cx="777875" cy="743473"/>
            <a:chOff x="1799311" y="4520678"/>
            <a:chExt cx="777875" cy="743473"/>
          </a:xfrm>
        </p:grpSpPr>
        <p:sp>
          <p:nvSpPr>
            <p:cNvPr id="52" name="椭圆 51"/>
            <p:cNvSpPr/>
            <p:nvPr/>
          </p:nvSpPr>
          <p:spPr>
            <a:xfrm>
              <a:off x="1799311" y="45206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>
              <a:off x="2054899" y="4610099"/>
              <a:ext cx="120649" cy="137075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2258098" y="4668295"/>
              <a:ext cx="161012" cy="89455"/>
            </a:xfrm>
            <a:prstGeom prst="parallelogram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菱形 68"/>
            <p:cNvSpPr/>
            <p:nvPr/>
          </p:nvSpPr>
          <p:spPr>
            <a:xfrm>
              <a:off x="1927899" y="4757750"/>
              <a:ext cx="127000" cy="144736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弦形 69"/>
            <p:cNvSpPr/>
            <p:nvPr/>
          </p:nvSpPr>
          <p:spPr>
            <a:xfrm>
              <a:off x="2124733" y="4826522"/>
              <a:ext cx="150817" cy="136552"/>
            </a:xfrm>
            <a:prstGeom prst="chor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棱台 70"/>
            <p:cNvSpPr/>
            <p:nvPr/>
          </p:nvSpPr>
          <p:spPr>
            <a:xfrm>
              <a:off x="1927899" y="4973650"/>
              <a:ext cx="112941" cy="115901"/>
            </a:xfrm>
            <a:prstGeom prst="beve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十字形 71"/>
            <p:cNvSpPr/>
            <p:nvPr/>
          </p:nvSpPr>
          <p:spPr>
            <a:xfrm>
              <a:off x="2148790" y="5042423"/>
              <a:ext cx="189814" cy="152452"/>
            </a:xfrm>
            <a:prstGeom prst="plus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正五边形 72"/>
            <p:cNvSpPr/>
            <p:nvPr/>
          </p:nvSpPr>
          <p:spPr>
            <a:xfrm>
              <a:off x="2338604" y="4826522"/>
              <a:ext cx="148771" cy="154841"/>
            </a:xfrm>
            <a:prstGeom prst="pentag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椭圆 73"/>
          <p:cNvSpPr/>
          <p:nvPr/>
        </p:nvSpPr>
        <p:spPr>
          <a:xfrm>
            <a:off x="3673235" y="2094977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3673235" y="2907777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3941523" y="2174325"/>
            <a:ext cx="120649" cy="137075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/>
        </p:nvSpPr>
        <p:spPr>
          <a:xfrm>
            <a:off x="4144722" y="2232521"/>
            <a:ext cx="161012" cy="89455"/>
          </a:xfrm>
          <a:prstGeom prst="parallelogram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菱形 79"/>
          <p:cNvSpPr/>
          <p:nvPr/>
        </p:nvSpPr>
        <p:spPr>
          <a:xfrm>
            <a:off x="3814523" y="2321976"/>
            <a:ext cx="127000" cy="144736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棱台 81"/>
          <p:cNvSpPr/>
          <p:nvPr/>
        </p:nvSpPr>
        <p:spPr>
          <a:xfrm>
            <a:off x="3814523" y="2537876"/>
            <a:ext cx="112941" cy="115901"/>
          </a:xfrm>
          <a:prstGeom prst="beve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十字形 82"/>
          <p:cNvSpPr/>
          <p:nvPr/>
        </p:nvSpPr>
        <p:spPr>
          <a:xfrm>
            <a:off x="4035414" y="2606649"/>
            <a:ext cx="189814" cy="152452"/>
          </a:xfrm>
          <a:prstGeom prst="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正五边形 83"/>
          <p:cNvSpPr/>
          <p:nvPr/>
        </p:nvSpPr>
        <p:spPr>
          <a:xfrm>
            <a:off x="4225228" y="2390748"/>
            <a:ext cx="148771" cy="154841"/>
          </a:xfrm>
          <a:prstGeom prst="pen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73235" y="4520678"/>
            <a:ext cx="777875" cy="743473"/>
            <a:chOff x="3673235" y="4520678"/>
            <a:chExt cx="777875" cy="743473"/>
          </a:xfrm>
        </p:grpSpPr>
        <p:sp>
          <p:nvSpPr>
            <p:cNvPr id="77" name="椭圆 76"/>
            <p:cNvSpPr/>
            <p:nvPr/>
          </p:nvSpPr>
          <p:spPr>
            <a:xfrm>
              <a:off x="3673235" y="45206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>
              <a:off x="3928823" y="4610099"/>
              <a:ext cx="120649" cy="137075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菱形 93"/>
            <p:cNvSpPr/>
            <p:nvPr/>
          </p:nvSpPr>
          <p:spPr>
            <a:xfrm>
              <a:off x="3801823" y="4757750"/>
              <a:ext cx="127000" cy="144736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弦形 94"/>
            <p:cNvSpPr/>
            <p:nvPr/>
          </p:nvSpPr>
          <p:spPr>
            <a:xfrm>
              <a:off x="3998657" y="4826522"/>
              <a:ext cx="150817" cy="136552"/>
            </a:xfrm>
            <a:prstGeom prst="chor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棱台 95"/>
            <p:cNvSpPr/>
            <p:nvPr/>
          </p:nvSpPr>
          <p:spPr>
            <a:xfrm>
              <a:off x="3801823" y="4973650"/>
              <a:ext cx="112941" cy="115901"/>
            </a:xfrm>
            <a:prstGeom prst="beve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十字形 96"/>
            <p:cNvSpPr/>
            <p:nvPr/>
          </p:nvSpPr>
          <p:spPr>
            <a:xfrm>
              <a:off x="4022714" y="5042423"/>
              <a:ext cx="189814" cy="152452"/>
            </a:xfrm>
            <a:prstGeom prst="plus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正五边形 97"/>
            <p:cNvSpPr/>
            <p:nvPr/>
          </p:nvSpPr>
          <p:spPr>
            <a:xfrm>
              <a:off x="4212528" y="4826522"/>
              <a:ext cx="148771" cy="154841"/>
            </a:xfrm>
            <a:prstGeom prst="pentag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32107" y="2907777"/>
            <a:ext cx="777875" cy="743473"/>
            <a:chOff x="2732107" y="2907777"/>
            <a:chExt cx="777875" cy="743473"/>
          </a:xfrm>
        </p:grpSpPr>
        <p:sp>
          <p:nvSpPr>
            <p:cNvPr id="100" name="椭圆 99"/>
            <p:cNvSpPr/>
            <p:nvPr/>
          </p:nvSpPr>
          <p:spPr>
            <a:xfrm>
              <a:off x="2732107" y="29077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等腰三角形 109"/>
            <p:cNvSpPr/>
            <p:nvPr/>
          </p:nvSpPr>
          <p:spPr>
            <a:xfrm>
              <a:off x="2987695" y="2998225"/>
              <a:ext cx="120649" cy="13707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平行四边形 110"/>
            <p:cNvSpPr/>
            <p:nvPr/>
          </p:nvSpPr>
          <p:spPr>
            <a:xfrm>
              <a:off x="3190894" y="3056421"/>
              <a:ext cx="161012" cy="89455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菱形 111"/>
            <p:cNvSpPr/>
            <p:nvPr/>
          </p:nvSpPr>
          <p:spPr>
            <a:xfrm>
              <a:off x="2860695" y="3145876"/>
              <a:ext cx="127000" cy="144736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弦形 112"/>
            <p:cNvSpPr/>
            <p:nvPr/>
          </p:nvSpPr>
          <p:spPr>
            <a:xfrm>
              <a:off x="3057529" y="3214648"/>
              <a:ext cx="150817" cy="136552"/>
            </a:xfrm>
            <a:prstGeom prst="chor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棱台 113"/>
            <p:cNvSpPr/>
            <p:nvPr/>
          </p:nvSpPr>
          <p:spPr>
            <a:xfrm>
              <a:off x="2860695" y="3361776"/>
              <a:ext cx="112941" cy="115901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十字形 114"/>
            <p:cNvSpPr/>
            <p:nvPr/>
          </p:nvSpPr>
          <p:spPr>
            <a:xfrm>
              <a:off x="3081586" y="3430549"/>
              <a:ext cx="189814" cy="152452"/>
            </a:xfrm>
            <a:prstGeom prst="plu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正五边形 115"/>
            <p:cNvSpPr/>
            <p:nvPr/>
          </p:nvSpPr>
          <p:spPr>
            <a:xfrm>
              <a:off x="3271400" y="3214648"/>
              <a:ext cx="148771" cy="154841"/>
            </a:xfrm>
            <a:prstGeom prst="pen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32107" y="4520678"/>
            <a:ext cx="777875" cy="743473"/>
            <a:chOff x="2732107" y="4520678"/>
            <a:chExt cx="777875" cy="743473"/>
          </a:xfrm>
        </p:grpSpPr>
        <p:sp>
          <p:nvSpPr>
            <p:cNvPr id="102" name="椭圆 101"/>
            <p:cNvSpPr/>
            <p:nvPr/>
          </p:nvSpPr>
          <p:spPr>
            <a:xfrm>
              <a:off x="2732107" y="45206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等腰三角形 116"/>
            <p:cNvSpPr/>
            <p:nvPr/>
          </p:nvSpPr>
          <p:spPr>
            <a:xfrm>
              <a:off x="2987695" y="4610099"/>
              <a:ext cx="120649" cy="137075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平行四边形 117"/>
            <p:cNvSpPr/>
            <p:nvPr/>
          </p:nvSpPr>
          <p:spPr>
            <a:xfrm>
              <a:off x="3190894" y="4668295"/>
              <a:ext cx="161012" cy="89455"/>
            </a:xfrm>
            <a:prstGeom prst="parallelogram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菱形 118"/>
            <p:cNvSpPr/>
            <p:nvPr/>
          </p:nvSpPr>
          <p:spPr>
            <a:xfrm>
              <a:off x="2860695" y="4757750"/>
              <a:ext cx="127000" cy="144736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棱台 120"/>
            <p:cNvSpPr/>
            <p:nvPr/>
          </p:nvSpPr>
          <p:spPr>
            <a:xfrm>
              <a:off x="2860695" y="4973650"/>
              <a:ext cx="112941" cy="115901"/>
            </a:xfrm>
            <a:prstGeom prst="beve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十字形 121"/>
            <p:cNvSpPr/>
            <p:nvPr/>
          </p:nvSpPr>
          <p:spPr>
            <a:xfrm>
              <a:off x="3081586" y="5042423"/>
              <a:ext cx="189814" cy="152452"/>
            </a:xfrm>
            <a:prstGeom prst="plus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正五边形 122"/>
            <p:cNvSpPr/>
            <p:nvPr/>
          </p:nvSpPr>
          <p:spPr>
            <a:xfrm>
              <a:off x="3271400" y="4826522"/>
              <a:ext cx="148771" cy="154841"/>
            </a:xfrm>
            <a:prstGeom prst="pentag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4" name="矩形 123"/>
          <p:cNvSpPr/>
          <p:nvPr/>
        </p:nvSpPr>
        <p:spPr>
          <a:xfrm>
            <a:off x="377151" y="1486416"/>
            <a:ext cx="4207548" cy="4863584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1799311" y="3726927"/>
            <a:ext cx="777875" cy="743473"/>
            <a:chOff x="1799311" y="3726927"/>
            <a:chExt cx="777875" cy="743473"/>
          </a:xfrm>
        </p:grpSpPr>
        <p:sp>
          <p:nvSpPr>
            <p:cNvPr id="51" name="椭圆 50"/>
            <p:cNvSpPr/>
            <p:nvPr/>
          </p:nvSpPr>
          <p:spPr>
            <a:xfrm>
              <a:off x="1799311" y="372692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0" name="等腰三角形 229"/>
            <p:cNvSpPr/>
            <p:nvPr/>
          </p:nvSpPr>
          <p:spPr>
            <a:xfrm>
              <a:off x="2054899" y="3810005"/>
              <a:ext cx="120649" cy="137075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平行四边形 230"/>
            <p:cNvSpPr/>
            <p:nvPr/>
          </p:nvSpPr>
          <p:spPr>
            <a:xfrm>
              <a:off x="2258098" y="3868201"/>
              <a:ext cx="161012" cy="89455"/>
            </a:xfrm>
            <a:prstGeom prst="parallelogram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菱形 231"/>
            <p:cNvSpPr/>
            <p:nvPr/>
          </p:nvSpPr>
          <p:spPr>
            <a:xfrm>
              <a:off x="1927899" y="3957656"/>
              <a:ext cx="127000" cy="144736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弦形 232"/>
            <p:cNvSpPr/>
            <p:nvPr/>
          </p:nvSpPr>
          <p:spPr>
            <a:xfrm>
              <a:off x="2124733" y="4026428"/>
              <a:ext cx="150817" cy="136552"/>
            </a:xfrm>
            <a:prstGeom prst="chor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棱台 233"/>
            <p:cNvSpPr/>
            <p:nvPr/>
          </p:nvSpPr>
          <p:spPr>
            <a:xfrm>
              <a:off x="1927899" y="4173556"/>
              <a:ext cx="112941" cy="115901"/>
            </a:xfrm>
            <a:prstGeom prst="beve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十字形 234"/>
            <p:cNvSpPr/>
            <p:nvPr/>
          </p:nvSpPr>
          <p:spPr>
            <a:xfrm>
              <a:off x="2148790" y="4242329"/>
              <a:ext cx="189814" cy="152452"/>
            </a:xfrm>
            <a:prstGeom prst="plus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正五边形 235"/>
            <p:cNvSpPr/>
            <p:nvPr/>
          </p:nvSpPr>
          <p:spPr>
            <a:xfrm>
              <a:off x="2338604" y="4026428"/>
              <a:ext cx="148771" cy="154841"/>
            </a:xfrm>
            <a:prstGeom prst="pentago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1" name="椭圆 250"/>
          <p:cNvSpPr/>
          <p:nvPr/>
        </p:nvSpPr>
        <p:spPr>
          <a:xfrm>
            <a:off x="862012" y="5336964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55" name="椭圆 254"/>
          <p:cNvSpPr/>
          <p:nvPr/>
        </p:nvSpPr>
        <p:spPr>
          <a:xfrm>
            <a:off x="1816667" y="5336964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56" name="椭圆 255"/>
          <p:cNvSpPr/>
          <p:nvPr/>
        </p:nvSpPr>
        <p:spPr>
          <a:xfrm>
            <a:off x="2727326" y="5336964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57" name="椭圆 256"/>
          <p:cNvSpPr/>
          <p:nvPr/>
        </p:nvSpPr>
        <p:spPr>
          <a:xfrm>
            <a:off x="3659727" y="5336964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258" name="组合 257"/>
          <p:cNvGrpSpPr/>
          <p:nvPr/>
        </p:nvGrpSpPr>
        <p:grpSpPr>
          <a:xfrm>
            <a:off x="862012" y="3730655"/>
            <a:ext cx="777875" cy="743473"/>
            <a:chOff x="1027112" y="5206478"/>
            <a:chExt cx="777875" cy="743473"/>
          </a:xfrm>
        </p:grpSpPr>
        <p:sp>
          <p:nvSpPr>
            <p:cNvPr id="259" name="椭圆 258"/>
            <p:cNvSpPr/>
            <p:nvPr/>
          </p:nvSpPr>
          <p:spPr>
            <a:xfrm>
              <a:off x="1027112" y="52064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等腰三角形 259"/>
            <p:cNvSpPr/>
            <p:nvPr/>
          </p:nvSpPr>
          <p:spPr>
            <a:xfrm>
              <a:off x="1282700" y="5295899"/>
              <a:ext cx="120649" cy="137075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平行四边形 260"/>
            <p:cNvSpPr/>
            <p:nvPr/>
          </p:nvSpPr>
          <p:spPr>
            <a:xfrm>
              <a:off x="1485899" y="5354095"/>
              <a:ext cx="161012" cy="89455"/>
            </a:xfrm>
            <a:prstGeom prst="parallelogram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菱形 261"/>
            <p:cNvSpPr/>
            <p:nvPr/>
          </p:nvSpPr>
          <p:spPr>
            <a:xfrm>
              <a:off x="1155700" y="5443550"/>
              <a:ext cx="127000" cy="144736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弦形 262"/>
            <p:cNvSpPr/>
            <p:nvPr/>
          </p:nvSpPr>
          <p:spPr>
            <a:xfrm>
              <a:off x="1352534" y="5512322"/>
              <a:ext cx="150817" cy="136552"/>
            </a:xfrm>
            <a:prstGeom prst="chor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棱台 263"/>
            <p:cNvSpPr/>
            <p:nvPr/>
          </p:nvSpPr>
          <p:spPr>
            <a:xfrm>
              <a:off x="1155700" y="5659450"/>
              <a:ext cx="112941" cy="115901"/>
            </a:xfrm>
            <a:prstGeom prst="beve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十字形 264"/>
            <p:cNvSpPr/>
            <p:nvPr/>
          </p:nvSpPr>
          <p:spPr>
            <a:xfrm>
              <a:off x="1376591" y="5728223"/>
              <a:ext cx="189814" cy="152452"/>
            </a:xfrm>
            <a:prstGeom prst="plus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正五边形 265"/>
            <p:cNvSpPr/>
            <p:nvPr/>
          </p:nvSpPr>
          <p:spPr>
            <a:xfrm>
              <a:off x="1566405" y="5512322"/>
              <a:ext cx="148771" cy="154841"/>
            </a:xfrm>
            <a:prstGeom prst="pentago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7" name="矩形 266"/>
          <p:cNvSpPr/>
          <p:nvPr/>
        </p:nvSpPr>
        <p:spPr>
          <a:xfrm>
            <a:off x="377151" y="4655096"/>
            <a:ext cx="662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2004099" y="1117084"/>
            <a:ext cx="12169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某个业务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32107" y="2094977"/>
            <a:ext cx="777875" cy="743473"/>
            <a:chOff x="2732107" y="2094977"/>
            <a:chExt cx="777875" cy="743473"/>
          </a:xfrm>
        </p:grpSpPr>
        <p:sp>
          <p:nvSpPr>
            <p:cNvPr id="99" name="椭圆 98"/>
            <p:cNvSpPr/>
            <p:nvPr/>
          </p:nvSpPr>
          <p:spPr>
            <a:xfrm>
              <a:off x="2732107" y="20949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102"/>
            <p:cNvSpPr/>
            <p:nvPr/>
          </p:nvSpPr>
          <p:spPr>
            <a:xfrm>
              <a:off x="3000395" y="2174325"/>
              <a:ext cx="120649" cy="13707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平行四边形 103"/>
            <p:cNvSpPr/>
            <p:nvPr/>
          </p:nvSpPr>
          <p:spPr>
            <a:xfrm>
              <a:off x="3203594" y="2232521"/>
              <a:ext cx="161012" cy="89455"/>
            </a:xfrm>
            <a:prstGeom prst="parallelogram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菱形 104"/>
            <p:cNvSpPr/>
            <p:nvPr/>
          </p:nvSpPr>
          <p:spPr>
            <a:xfrm>
              <a:off x="2873395" y="2321976"/>
              <a:ext cx="127000" cy="144736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弦形 105"/>
            <p:cNvSpPr/>
            <p:nvPr/>
          </p:nvSpPr>
          <p:spPr>
            <a:xfrm>
              <a:off x="3070229" y="2390748"/>
              <a:ext cx="150817" cy="136552"/>
            </a:xfrm>
            <a:prstGeom prst="chor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棱台 106"/>
            <p:cNvSpPr/>
            <p:nvPr/>
          </p:nvSpPr>
          <p:spPr>
            <a:xfrm>
              <a:off x="2873395" y="2537876"/>
              <a:ext cx="112941" cy="115901"/>
            </a:xfrm>
            <a:prstGeom prst="beve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正五边形 210"/>
            <p:cNvSpPr/>
            <p:nvPr/>
          </p:nvSpPr>
          <p:spPr>
            <a:xfrm>
              <a:off x="3287623" y="2383035"/>
              <a:ext cx="148771" cy="154841"/>
            </a:xfrm>
            <a:prstGeom prst="pen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732107" y="3726927"/>
            <a:ext cx="777875" cy="743473"/>
            <a:chOff x="2732107" y="3726927"/>
            <a:chExt cx="777875" cy="743473"/>
          </a:xfrm>
        </p:grpSpPr>
        <p:sp>
          <p:nvSpPr>
            <p:cNvPr id="101" name="椭圆 100"/>
            <p:cNvSpPr/>
            <p:nvPr/>
          </p:nvSpPr>
          <p:spPr>
            <a:xfrm>
              <a:off x="2732107" y="372692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4" name="等腰三角形 243"/>
            <p:cNvSpPr/>
            <p:nvPr/>
          </p:nvSpPr>
          <p:spPr>
            <a:xfrm>
              <a:off x="2987695" y="3810005"/>
              <a:ext cx="120649" cy="137075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菱形 245"/>
            <p:cNvSpPr/>
            <p:nvPr/>
          </p:nvSpPr>
          <p:spPr>
            <a:xfrm>
              <a:off x="2860695" y="3957656"/>
              <a:ext cx="127000" cy="144736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棱台 247"/>
            <p:cNvSpPr/>
            <p:nvPr/>
          </p:nvSpPr>
          <p:spPr>
            <a:xfrm>
              <a:off x="2860695" y="4173556"/>
              <a:ext cx="112941" cy="115901"/>
            </a:xfrm>
            <a:prstGeom prst="beve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十字形 248"/>
            <p:cNvSpPr/>
            <p:nvPr/>
          </p:nvSpPr>
          <p:spPr>
            <a:xfrm>
              <a:off x="3081586" y="4242329"/>
              <a:ext cx="189814" cy="152452"/>
            </a:xfrm>
            <a:prstGeom prst="plus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正五边形 249"/>
            <p:cNvSpPr/>
            <p:nvPr/>
          </p:nvSpPr>
          <p:spPr>
            <a:xfrm>
              <a:off x="3271400" y="4026428"/>
              <a:ext cx="148771" cy="154841"/>
            </a:xfrm>
            <a:prstGeom prst="pentago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平行四边形 217"/>
            <p:cNvSpPr/>
            <p:nvPr/>
          </p:nvSpPr>
          <p:spPr>
            <a:xfrm>
              <a:off x="3194472" y="3875913"/>
              <a:ext cx="161012" cy="89455"/>
            </a:xfrm>
            <a:prstGeom prst="parallelogram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弦形 218"/>
            <p:cNvSpPr/>
            <p:nvPr/>
          </p:nvSpPr>
          <p:spPr>
            <a:xfrm>
              <a:off x="3061107" y="4034140"/>
              <a:ext cx="150817" cy="136552"/>
            </a:xfrm>
            <a:prstGeom prst="chor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73235" y="3726927"/>
            <a:ext cx="777875" cy="743473"/>
            <a:chOff x="3673235" y="3726927"/>
            <a:chExt cx="777875" cy="743473"/>
          </a:xfrm>
        </p:grpSpPr>
        <p:grpSp>
          <p:nvGrpSpPr>
            <p:cNvPr id="15" name="组合 14"/>
            <p:cNvGrpSpPr/>
            <p:nvPr/>
          </p:nvGrpSpPr>
          <p:grpSpPr>
            <a:xfrm>
              <a:off x="3673235" y="3726927"/>
              <a:ext cx="777875" cy="743473"/>
              <a:chOff x="3673235" y="3726927"/>
              <a:chExt cx="777875" cy="743473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673235" y="3726927"/>
                <a:ext cx="777875" cy="743473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0" name="弦形 239"/>
              <p:cNvSpPr/>
              <p:nvPr/>
            </p:nvSpPr>
            <p:spPr>
              <a:xfrm>
                <a:off x="3998657" y="4026428"/>
                <a:ext cx="150817" cy="136552"/>
              </a:xfrm>
              <a:prstGeom prst="chord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棱台 240"/>
              <p:cNvSpPr/>
              <p:nvPr/>
            </p:nvSpPr>
            <p:spPr>
              <a:xfrm>
                <a:off x="3801823" y="4173556"/>
                <a:ext cx="112941" cy="115901"/>
              </a:xfrm>
              <a:prstGeom prst="bevel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十字形 241"/>
              <p:cNvSpPr/>
              <p:nvPr/>
            </p:nvSpPr>
            <p:spPr>
              <a:xfrm>
                <a:off x="4022714" y="4242329"/>
                <a:ext cx="189814" cy="152452"/>
              </a:xfrm>
              <a:prstGeom prst="plus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正五边形 242"/>
              <p:cNvSpPr/>
              <p:nvPr/>
            </p:nvSpPr>
            <p:spPr>
              <a:xfrm>
                <a:off x="4212528" y="4026428"/>
                <a:ext cx="148771" cy="154841"/>
              </a:xfrm>
              <a:prstGeom prst="pentagon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等腰三角形 211"/>
              <p:cNvSpPr/>
              <p:nvPr/>
            </p:nvSpPr>
            <p:spPr>
              <a:xfrm>
                <a:off x="3878023" y="3817975"/>
                <a:ext cx="120649" cy="137075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0" name="菱形 219"/>
            <p:cNvSpPr/>
            <p:nvPr/>
          </p:nvSpPr>
          <p:spPr>
            <a:xfrm>
              <a:off x="3782715" y="3964609"/>
              <a:ext cx="127000" cy="144736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平行四边形 220"/>
            <p:cNvSpPr/>
            <p:nvPr/>
          </p:nvSpPr>
          <p:spPr>
            <a:xfrm>
              <a:off x="4116492" y="3882866"/>
              <a:ext cx="161012" cy="89455"/>
            </a:xfrm>
            <a:prstGeom prst="parallelogram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9" name="圆角矩形 398"/>
          <p:cNvSpPr/>
          <p:nvPr/>
        </p:nvSpPr>
        <p:spPr>
          <a:xfrm rot="20660342">
            <a:off x="4456258" y="1223252"/>
            <a:ext cx="4466905" cy="1327958"/>
          </a:xfrm>
          <a:prstGeom prst="roundRect">
            <a:avLst>
              <a:gd name="adj" fmla="val 34304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719" tIns="42861" rIns="85719" bIns="42861" rtlCol="0" anchor="ctr"/>
          <a:lstStyle/>
          <a:p>
            <a:pPr algn="ctr"/>
            <a:r>
              <a:rPr lang="zh-CN" altLang="en-US" sz="36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降低操作复杂度，避免人为操作问题！</a:t>
            </a:r>
            <a:endParaRPr lang="zh-CN" altLang="en-US" sz="36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矩形 150"/>
          <p:cNvSpPr/>
          <p:nvPr/>
        </p:nvSpPr>
        <p:spPr>
          <a:xfrm>
            <a:off x="5964126" y="2968390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E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抽象运维对象</a:t>
            </a:r>
            <a:endParaRPr lang="en-US" altLang="zh-CN" sz="2400" b="1" dirty="0">
              <a:solidFill>
                <a:srgbClr val="1E6A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矩形 151"/>
          <p:cNvSpPr/>
          <p:nvPr/>
        </p:nvSpPr>
        <p:spPr>
          <a:xfrm>
            <a:off x="5964750" y="3611514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E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减少人工干预</a:t>
            </a:r>
            <a:endParaRPr lang="en-US" altLang="zh-CN" sz="2400" b="1" dirty="0">
              <a:solidFill>
                <a:srgbClr val="1E6A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矩形 152"/>
          <p:cNvSpPr/>
          <p:nvPr/>
        </p:nvSpPr>
        <p:spPr>
          <a:xfrm>
            <a:off x="5955606" y="4301938"/>
            <a:ext cx="2031325" cy="5810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b="1" dirty="0">
                <a:solidFill>
                  <a:srgbClr val="1E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优化技术架构</a:t>
            </a:r>
            <a:endParaRPr lang="en-US" altLang="zh-CN" sz="2400" b="1" dirty="0">
              <a:solidFill>
                <a:srgbClr val="1E6A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4" name="组合 153"/>
          <p:cNvGrpSpPr/>
          <p:nvPr/>
        </p:nvGrpSpPr>
        <p:grpSpPr>
          <a:xfrm>
            <a:off x="5525520" y="3094289"/>
            <a:ext cx="457883" cy="457883"/>
            <a:chOff x="7895184" y="2653598"/>
            <a:chExt cx="610510" cy="610510"/>
          </a:xfrm>
        </p:grpSpPr>
        <p:sp>
          <p:nvSpPr>
            <p:cNvPr id="155" name="矩形 154"/>
            <p:cNvSpPr/>
            <p:nvPr/>
          </p:nvSpPr>
          <p:spPr bwMode="auto">
            <a:xfrm>
              <a:off x="7895184" y="2653598"/>
              <a:ext cx="610510" cy="610510"/>
            </a:xfrm>
            <a:prstGeom prst="rect">
              <a:avLst/>
            </a:prstGeom>
            <a:solidFill>
              <a:srgbClr val="1E6AAE"/>
            </a:solidFill>
            <a:ln w="127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/>
              <a:endParaRPr lang="zh-CN" altLang="en-US"/>
            </a:p>
          </p:txBody>
        </p:sp>
        <p:sp>
          <p:nvSpPr>
            <p:cNvPr id="156" name="AutoShape 16"/>
            <p:cNvSpPr>
              <a:spLocks/>
            </p:cNvSpPr>
            <p:nvPr/>
          </p:nvSpPr>
          <p:spPr bwMode="auto">
            <a:xfrm>
              <a:off x="7936395" y="2782824"/>
              <a:ext cx="528088" cy="352059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4695" y="1421"/>
                  </a:moveTo>
                  <a:cubicBezTo>
                    <a:pt x="1878" y="0"/>
                    <a:pt x="1878" y="0"/>
                    <a:pt x="1878" y="0"/>
                  </a:cubicBezTo>
                  <a:cubicBezTo>
                    <a:pt x="0" y="10800"/>
                    <a:pt x="0" y="10800"/>
                    <a:pt x="0" y="10800"/>
                  </a:cubicBezTo>
                  <a:cubicBezTo>
                    <a:pt x="2629" y="11936"/>
                    <a:pt x="2629" y="11936"/>
                    <a:pt x="2629" y="11936"/>
                  </a:cubicBezTo>
                  <a:cubicBezTo>
                    <a:pt x="3005" y="10231"/>
                    <a:pt x="3005" y="10231"/>
                    <a:pt x="3005" y="10231"/>
                  </a:cubicBezTo>
                  <a:cubicBezTo>
                    <a:pt x="4507" y="12221"/>
                    <a:pt x="4507" y="12221"/>
                    <a:pt x="4507" y="12221"/>
                  </a:cubicBezTo>
                  <a:cubicBezTo>
                    <a:pt x="8076" y="7957"/>
                    <a:pt x="8076" y="7957"/>
                    <a:pt x="8076" y="7957"/>
                  </a:cubicBezTo>
                  <a:cubicBezTo>
                    <a:pt x="10142" y="6821"/>
                    <a:pt x="10142" y="6821"/>
                    <a:pt x="10142" y="6821"/>
                  </a:cubicBezTo>
                  <a:cubicBezTo>
                    <a:pt x="12584" y="9094"/>
                    <a:pt x="12584" y="9094"/>
                    <a:pt x="12584" y="9094"/>
                  </a:cubicBezTo>
                  <a:cubicBezTo>
                    <a:pt x="13335" y="7957"/>
                    <a:pt x="13335" y="7957"/>
                    <a:pt x="13335" y="7957"/>
                  </a:cubicBezTo>
                  <a:cubicBezTo>
                    <a:pt x="11457" y="3694"/>
                    <a:pt x="11457" y="3694"/>
                    <a:pt x="11457" y="3694"/>
                  </a:cubicBezTo>
                  <a:cubicBezTo>
                    <a:pt x="7888" y="3410"/>
                    <a:pt x="7888" y="3410"/>
                    <a:pt x="7888" y="3410"/>
                  </a:cubicBezTo>
                  <a:cubicBezTo>
                    <a:pt x="5259" y="3978"/>
                    <a:pt x="5259" y="3978"/>
                    <a:pt x="5259" y="3978"/>
                  </a:cubicBezTo>
                  <a:cubicBezTo>
                    <a:pt x="4883" y="3694"/>
                    <a:pt x="4883" y="3694"/>
                    <a:pt x="4883" y="3694"/>
                  </a:cubicBezTo>
                  <a:cubicBezTo>
                    <a:pt x="3944" y="6536"/>
                    <a:pt x="3944" y="6536"/>
                    <a:pt x="3944" y="6536"/>
                  </a:cubicBezTo>
                  <a:cubicBezTo>
                    <a:pt x="3756" y="6252"/>
                    <a:pt x="3756" y="6252"/>
                    <a:pt x="3756" y="6252"/>
                  </a:cubicBezTo>
                  <a:cubicBezTo>
                    <a:pt x="4320" y="3126"/>
                    <a:pt x="4320" y="3126"/>
                    <a:pt x="4320" y="3126"/>
                  </a:cubicBezTo>
                  <a:cubicBezTo>
                    <a:pt x="4695" y="1421"/>
                    <a:pt x="4695" y="1421"/>
                    <a:pt x="4695" y="1421"/>
                  </a:cubicBezTo>
                  <a:close/>
                  <a:moveTo>
                    <a:pt x="17092" y="568"/>
                  </a:moveTo>
                  <a:cubicBezTo>
                    <a:pt x="21599" y="9094"/>
                    <a:pt x="21599" y="9094"/>
                    <a:pt x="21599" y="9094"/>
                  </a:cubicBezTo>
                  <a:cubicBezTo>
                    <a:pt x="19346" y="11936"/>
                    <a:pt x="19346" y="11936"/>
                    <a:pt x="19346" y="11936"/>
                  </a:cubicBezTo>
                  <a:cubicBezTo>
                    <a:pt x="18782" y="10800"/>
                    <a:pt x="18782" y="10800"/>
                    <a:pt x="18782" y="10800"/>
                  </a:cubicBezTo>
                  <a:cubicBezTo>
                    <a:pt x="17280" y="13642"/>
                    <a:pt x="17280" y="13642"/>
                    <a:pt x="17280" y="13642"/>
                  </a:cubicBezTo>
                  <a:cubicBezTo>
                    <a:pt x="15777" y="13073"/>
                    <a:pt x="15777" y="13073"/>
                    <a:pt x="15777" y="13073"/>
                  </a:cubicBezTo>
                  <a:cubicBezTo>
                    <a:pt x="14650" y="13926"/>
                    <a:pt x="13335" y="15631"/>
                    <a:pt x="13147" y="17621"/>
                  </a:cubicBezTo>
                  <a:cubicBezTo>
                    <a:pt x="13899" y="19610"/>
                    <a:pt x="13899" y="19610"/>
                    <a:pt x="13899" y="19610"/>
                  </a:cubicBezTo>
                  <a:cubicBezTo>
                    <a:pt x="13711" y="20178"/>
                    <a:pt x="13711" y="20178"/>
                    <a:pt x="13711" y="20178"/>
                  </a:cubicBezTo>
                  <a:cubicBezTo>
                    <a:pt x="13335" y="20747"/>
                    <a:pt x="12960" y="21031"/>
                    <a:pt x="12584" y="21600"/>
                  </a:cubicBezTo>
                  <a:cubicBezTo>
                    <a:pt x="12208" y="21315"/>
                    <a:pt x="11833" y="20747"/>
                    <a:pt x="11457" y="20463"/>
                  </a:cubicBezTo>
                  <a:cubicBezTo>
                    <a:pt x="11457" y="19610"/>
                    <a:pt x="12020" y="18473"/>
                    <a:pt x="12020" y="18189"/>
                  </a:cubicBezTo>
                  <a:cubicBezTo>
                    <a:pt x="11833" y="17905"/>
                    <a:pt x="11833" y="17905"/>
                    <a:pt x="11833" y="17905"/>
                  </a:cubicBezTo>
                  <a:cubicBezTo>
                    <a:pt x="11457" y="18757"/>
                    <a:pt x="10330" y="20178"/>
                    <a:pt x="9954" y="20747"/>
                  </a:cubicBezTo>
                  <a:cubicBezTo>
                    <a:pt x="9579" y="20463"/>
                    <a:pt x="9203" y="20178"/>
                    <a:pt x="8640" y="19610"/>
                  </a:cubicBezTo>
                  <a:cubicBezTo>
                    <a:pt x="8827" y="19042"/>
                    <a:pt x="9766" y="17336"/>
                    <a:pt x="9954" y="16768"/>
                  </a:cubicBezTo>
                  <a:cubicBezTo>
                    <a:pt x="9766" y="16484"/>
                    <a:pt x="9766" y="16484"/>
                    <a:pt x="9766" y="16484"/>
                  </a:cubicBezTo>
                  <a:cubicBezTo>
                    <a:pt x="9015" y="17905"/>
                    <a:pt x="8076" y="19042"/>
                    <a:pt x="7513" y="19326"/>
                  </a:cubicBezTo>
                  <a:cubicBezTo>
                    <a:pt x="6198" y="17905"/>
                    <a:pt x="6198" y="17905"/>
                    <a:pt x="6198" y="17905"/>
                  </a:cubicBezTo>
                  <a:cubicBezTo>
                    <a:pt x="6949" y="16200"/>
                    <a:pt x="8076" y="14778"/>
                    <a:pt x="9015" y="13642"/>
                  </a:cubicBezTo>
                  <a:cubicBezTo>
                    <a:pt x="8827" y="13073"/>
                    <a:pt x="8827" y="13073"/>
                    <a:pt x="8827" y="13073"/>
                  </a:cubicBezTo>
                  <a:cubicBezTo>
                    <a:pt x="8076" y="13926"/>
                    <a:pt x="6573" y="15915"/>
                    <a:pt x="5822" y="16768"/>
                  </a:cubicBezTo>
                  <a:cubicBezTo>
                    <a:pt x="5071" y="16484"/>
                    <a:pt x="4695" y="15915"/>
                    <a:pt x="4507" y="14778"/>
                  </a:cubicBezTo>
                  <a:cubicBezTo>
                    <a:pt x="6010" y="12789"/>
                    <a:pt x="7700" y="10515"/>
                    <a:pt x="9391" y="8526"/>
                  </a:cubicBezTo>
                  <a:cubicBezTo>
                    <a:pt x="10330" y="8242"/>
                    <a:pt x="10330" y="8242"/>
                    <a:pt x="10330" y="8242"/>
                  </a:cubicBezTo>
                  <a:cubicBezTo>
                    <a:pt x="12960" y="10515"/>
                    <a:pt x="12960" y="10515"/>
                    <a:pt x="12960" y="10515"/>
                  </a:cubicBezTo>
                  <a:cubicBezTo>
                    <a:pt x="14274" y="8526"/>
                    <a:pt x="14274" y="8526"/>
                    <a:pt x="14274" y="8526"/>
                  </a:cubicBezTo>
                  <a:cubicBezTo>
                    <a:pt x="12960" y="5399"/>
                    <a:pt x="12960" y="5399"/>
                    <a:pt x="12960" y="5399"/>
                  </a:cubicBezTo>
                  <a:cubicBezTo>
                    <a:pt x="13523" y="4831"/>
                    <a:pt x="13899" y="4547"/>
                    <a:pt x="14274" y="4263"/>
                  </a:cubicBezTo>
                  <a:cubicBezTo>
                    <a:pt x="16716" y="7673"/>
                    <a:pt x="16716" y="7673"/>
                    <a:pt x="16716" y="7673"/>
                  </a:cubicBezTo>
                  <a:cubicBezTo>
                    <a:pt x="16904" y="7389"/>
                    <a:pt x="16904" y="7389"/>
                    <a:pt x="16904" y="7389"/>
                  </a:cubicBezTo>
                  <a:cubicBezTo>
                    <a:pt x="15213" y="3978"/>
                    <a:pt x="15213" y="3978"/>
                    <a:pt x="15213" y="3978"/>
                  </a:cubicBezTo>
                  <a:cubicBezTo>
                    <a:pt x="15213" y="3978"/>
                    <a:pt x="15213" y="3978"/>
                    <a:pt x="15213" y="3978"/>
                  </a:cubicBezTo>
                  <a:cubicBezTo>
                    <a:pt x="14838" y="3410"/>
                    <a:pt x="14838" y="3410"/>
                    <a:pt x="14838" y="3410"/>
                  </a:cubicBezTo>
                  <a:cubicBezTo>
                    <a:pt x="17092" y="568"/>
                    <a:pt x="17092" y="568"/>
                    <a:pt x="17092" y="568"/>
                  </a:cubicBezTo>
                  <a:close/>
                  <a:moveTo>
                    <a:pt x="18219" y="14778"/>
                  </a:moveTo>
                  <a:cubicBezTo>
                    <a:pt x="16340" y="14210"/>
                    <a:pt x="16340" y="14210"/>
                    <a:pt x="16340" y="14210"/>
                  </a:cubicBezTo>
                  <a:cubicBezTo>
                    <a:pt x="15965" y="15063"/>
                    <a:pt x="15965" y="15063"/>
                    <a:pt x="15965" y="15063"/>
                  </a:cubicBezTo>
                  <a:cubicBezTo>
                    <a:pt x="17467" y="16484"/>
                    <a:pt x="17467" y="16484"/>
                    <a:pt x="17467" y="16484"/>
                  </a:cubicBezTo>
                  <a:cubicBezTo>
                    <a:pt x="17655" y="15915"/>
                    <a:pt x="17843" y="15347"/>
                    <a:pt x="18219" y="14778"/>
                  </a:cubicBezTo>
                  <a:close/>
                  <a:moveTo>
                    <a:pt x="15026" y="20178"/>
                  </a:moveTo>
                  <a:cubicBezTo>
                    <a:pt x="15401" y="19894"/>
                    <a:pt x="15777" y="19326"/>
                    <a:pt x="16153" y="19042"/>
                  </a:cubicBezTo>
                  <a:cubicBezTo>
                    <a:pt x="14650" y="17336"/>
                    <a:pt x="14650" y="17336"/>
                    <a:pt x="14650" y="17336"/>
                  </a:cubicBezTo>
                  <a:cubicBezTo>
                    <a:pt x="14274" y="17905"/>
                    <a:pt x="14274" y="17905"/>
                    <a:pt x="14274" y="17905"/>
                  </a:cubicBezTo>
                  <a:cubicBezTo>
                    <a:pt x="15026" y="20178"/>
                    <a:pt x="15026" y="20178"/>
                    <a:pt x="15026" y="20178"/>
                  </a:cubicBezTo>
                  <a:close/>
                  <a:moveTo>
                    <a:pt x="16340" y="18473"/>
                  </a:moveTo>
                  <a:cubicBezTo>
                    <a:pt x="16716" y="18189"/>
                    <a:pt x="16904" y="17621"/>
                    <a:pt x="17092" y="17052"/>
                  </a:cubicBezTo>
                  <a:cubicBezTo>
                    <a:pt x="15213" y="15347"/>
                    <a:pt x="15213" y="15347"/>
                    <a:pt x="15213" y="15347"/>
                  </a:cubicBezTo>
                  <a:cubicBezTo>
                    <a:pt x="14650" y="16200"/>
                    <a:pt x="14650" y="16200"/>
                    <a:pt x="14650" y="16200"/>
                  </a:cubicBezTo>
                  <a:lnTo>
                    <a:pt x="16340" y="18473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4289" tIns="34289" rIns="34289" bIns="34289"/>
            <a:lstStyle>
              <a:lvl1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13716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18288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22860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27432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l"/>
              <a:endParaRPr lang="zh-CN" altLang="zh-CN" sz="900">
                <a:solidFill>
                  <a:srgbClr val="FFFFFF"/>
                </a:solidFill>
                <a:latin typeface="冬青黑体简体中文 W3" charset="0"/>
                <a:ea typeface="冬青黑体简体中文 W3" charset="0"/>
                <a:cs typeface="冬青黑体简体中文 W3" charset="0"/>
                <a:sym typeface="冬青黑体简体中文 W3" charset="0"/>
              </a:endParaRPr>
            </a:p>
          </p:txBody>
        </p:sp>
      </p:grpSp>
      <p:grpSp>
        <p:nvGrpSpPr>
          <p:cNvPr id="157" name="组合 156"/>
          <p:cNvGrpSpPr/>
          <p:nvPr/>
        </p:nvGrpSpPr>
        <p:grpSpPr>
          <a:xfrm>
            <a:off x="5538399" y="3729645"/>
            <a:ext cx="457883" cy="457883"/>
            <a:chOff x="7895184" y="4165680"/>
            <a:chExt cx="610510" cy="610510"/>
          </a:xfrm>
        </p:grpSpPr>
        <p:sp>
          <p:nvSpPr>
            <p:cNvPr id="158" name="矩形 157"/>
            <p:cNvSpPr/>
            <p:nvPr/>
          </p:nvSpPr>
          <p:spPr bwMode="auto">
            <a:xfrm>
              <a:off x="7895184" y="4165680"/>
              <a:ext cx="610510" cy="610510"/>
            </a:xfrm>
            <a:prstGeom prst="rect">
              <a:avLst/>
            </a:prstGeom>
            <a:solidFill>
              <a:srgbClr val="1E6AAE"/>
            </a:solidFill>
            <a:ln w="127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/>
              <a:endParaRPr lang="zh-CN" altLang="en-US"/>
            </a:p>
          </p:txBody>
        </p:sp>
        <p:sp>
          <p:nvSpPr>
            <p:cNvPr id="159" name="AutoShape 21"/>
            <p:cNvSpPr>
              <a:spLocks/>
            </p:cNvSpPr>
            <p:nvPr/>
          </p:nvSpPr>
          <p:spPr bwMode="auto">
            <a:xfrm>
              <a:off x="7974221" y="4242335"/>
              <a:ext cx="452437" cy="4572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329" y="13468"/>
                  </a:moveTo>
                  <a:cubicBezTo>
                    <a:pt x="20329" y="20329"/>
                    <a:pt x="20329" y="20329"/>
                    <a:pt x="20329" y="20329"/>
                  </a:cubicBezTo>
                  <a:cubicBezTo>
                    <a:pt x="20329" y="21091"/>
                    <a:pt x="19821" y="21600"/>
                    <a:pt x="18804" y="21600"/>
                  </a:cubicBezTo>
                  <a:cubicBezTo>
                    <a:pt x="2541" y="21600"/>
                    <a:pt x="2541" y="21600"/>
                    <a:pt x="2541" y="21600"/>
                  </a:cubicBezTo>
                  <a:cubicBezTo>
                    <a:pt x="1778" y="21600"/>
                    <a:pt x="1270" y="21091"/>
                    <a:pt x="1270" y="20329"/>
                  </a:cubicBezTo>
                  <a:cubicBezTo>
                    <a:pt x="1270" y="13468"/>
                    <a:pt x="1270" y="13468"/>
                    <a:pt x="1270" y="13468"/>
                  </a:cubicBezTo>
                  <a:cubicBezTo>
                    <a:pt x="2287" y="13722"/>
                    <a:pt x="3303" y="13976"/>
                    <a:pt x="4319" y="14230"/>
                  </a:cubicBezTo>
                  <a:cubicBezTo>
                    <a:pt x="4319" y="15501"/>
                    <a:pt x="4319" y="15501"/>
                    <a:pt x="4319" y="15501"/>
                  </a:cubicBezTo>
                  <a:cubicBezTo>
                    <a:pt x="5336" y="15501"/>
                    <a:pt x="5336" y="15501"/>
                    <a:pt x="5336" y="15501"/>
                  </a:cubicBezTo>
                  <a:cubicBezTo>
                    <a:pt x="5336" y="17280"/>
                    <a:pt x="5336" y="17280"/>
                    <a:pt x="5336" y="17280"/>
                  </a:cubicBezTo>
                  <a:cubicBezTo>
                    <a:pt x="6861" y="17280"/>
                    <a:pt x="6861" y="17280"/>
                    <a:pt x="6861" y="17280"/>
                  </a:cubicBezTo>
                  <a:cubicBezTo>
                    <a:pt x="6861" y="15501"/>
                    <a:pt x="6861" y="15501"/>
                    <a:pt x="6861" y="15501"/>
                  </a:cubicBezTo>
                  <a:cubicBezTo>
                    <a:pt x="7623" y="15501"/>
                    <a:pt x="7623" y="15501"/>
                    <a:pt x="7623" y="15501"/>
                  </a:cubicBezTo>
                  <a:cubicBezTo>
                    <a:pt x="7623" y="14484"/>
                    <a:pt x="7623" y="14484"/>
                    <a:pt x="7623" y="14484"/>
                  </a:cubicBezTo>
                  <a:cubicBezTo>
                    <a:pt x="9656" y="14738"/>
                    <a:pt x="11689" y="14738"/>
                    <a:pt x="13722" y="14484"/>
                  </a:cubicBezTo>
                  <a:cubicBezTo>
                    <a:pt x="13722" y="15501"/>
                    <a:pt x="13722" y="15501"/>
                    <a:pt x="13722" y="15501"/>
                  </a:cubicBezTo>
                  <a:cubicBezTo>
                    <a:pt x="14484" y="15501"/>
                    <a:pt x="14484" y="15501"/>
                    <a:pt x="14484" y="15501"/>
                  </a:cubicBezTo>
                  <a:cubicBezTo>
                    <a:pt x="14484" y="17280"/>
                    <a:pt x="14484" y="17280"/>
                    <a:pt x="14484" y="17280"/>
                  </a:cubicBezTo>
                  <a:cubicBezTo>
                    <a:pt x="16009" y="17280"/>
                    <a:pt x="16009" y="17280"/>
                    <a:pt x="16009" y="17280"/>
                  </a:cubicBezTo>
                  <a:cubicBezTo>
                    <a:pt x="16009" y="15501"/>
                    <a:pt x="16009" y="15501"/>
                    <a:pt x="16009" y="15501"/>
                  </a:cubicBezTo>
                  <a:cubicBezTo>
                    <a:pt x="16771" y="15501"/>
                    <a:pt x="16771" y="15501"/>
                    <a:pt x="16771" y="15501"/>
                  </a:cubicBezTo>
                  <a:cubicBezTo>
                    <a:pt x="16771" y="14230"/>
                    <a:pt x="16771" y="14230"/>
                    <a:pt x="16771" y="14230"/>
                  </a:cubicBezTo>
                  <a:cubicBezTo>
                    <a:pt x="18042" y="13976"/>
                    <a:pt x="19058" y="13722"/>
                    <a:pt x="20329" y="13468"/>
                  </a:cubicBezTo>
                  <a:close/>
                  <a:moveTo>
                    <a:pt x="7877" y="0"/>
                  </a:moveTo>
                  <a:cubicBezTo>
                    <a:pt x="13722" y="0"/>
                    <a:pt x="13722" y="0"/>
                    <a:pt x="13722" y="0"/>
                  </a:cubicBezTo>
                  <a:cubicBezTo>
                    <a:pt x="14738" y="0"/>
                    <a:pt x="15501" y="762"/>
                    <a:pt x="15501" y="1778"/>
                  </a:cubicBezTo>
                  <a:cubicBezTo>
                    <a:pt x="15501" y="4065"/>
                    <a:pt x="15501" y="4065"/>
                    <a:pt x="15501" y="4065"/>
                  </a:cubicBezTo>
                  <a:cubicBezTo>
                    <a:pt x="13468" y="4065"/>
                    <a:pt x="13468" y="4065"/>
                    <a:pt x="13468" y="4065"/>
                  </a:cubicBezTo>
                  <a:cubicBezTo>
                    <a:pt x="13468" y="2032"/>
                    <a:pt x="13468" y="2032"/>
                    <a:pt x="13468" y="2032"/>
                  </a:cubicBezTo>
                  <a:cubicBezTo>
                    <a:pt x="8131" y="2032"/>
                    <a:pt x="8131" y="2032"/>
                    <a:pt x="8131" y="2032"/>
                  </a:cubicBezTo>
                  <a:cubicBezTo>
                    <a:pt x="8131" y="4065"/>
                    <a:pt x="8131" y="4065"/>
                    <a:pt x="8131" y="4065"/>
                  </a:cubicBezTo>
                  <a:cubicBezTo>
                    <a:pt x="6098" y="4065"/>
                    <a:pt x="6098" y="4065"/>
                    <a:pt x="6098" y="4065"/>
                  </a:cubicBezTo>
                  <a:cubicBezTo>
                    <a:pt x="6098" y="1778"/>
                    <a:pt x="6098" y="1778"/>
                    <a:pt x="6098" y="1778"/>
                  </a:cubicBezTo>
                  <a:cubicBezTo>
                    <a:pt x="6098" y="762"/>
                    <a:pt x="6861" y="0"/>
                    <a:pt x="7877" y="0"/>
                  </a:cubicBezTo>
                  <a:close/>
                  <a:moveTo>
                    <a:pt x="0" y="5082"/>
                  </a:moveTo>
                  <a:cubicBezTo>
                    <a:pt x="0" y="12197"/>
                    <a:pt x="0" y="12197"/>
                    <a:pt x="0" y="12197"/>
                  </a:cubicBezTo>
                  <a:cubicBezTo>
                    <a:pt x="6861" y="13976"/>
                    <a:pt x="14230" y="13976"/>
                    <a:pt x="21600" y="12197"/>
                  </a:cubicBezTo>
                  <a:cubicBezTo>
                    <a:pt x="21600" y="5082"/>
                    <a:pt x="21600" y="5082"/>
                    <a:pt x="21600" y="5082"/>
                  </a:cubicBezTo>
                  <a:lnTo>
                    <a:pt x="0" y="5082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4289" tIns="34289" rIns="34289" bIns="34289"/>
            <a:lstStyle>
              <a:lvl1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13716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18288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22860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27432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l"/>
              <a:endParaRPr lang="zh-CN" altLang="zh-CN" sz="900">
                <a:solidFill>
                  <a:srgbClr val="FFFFFF"/>
                </a:solidFill>
                <a:latin typeface="冬青黑体简体中文 W3" charset="0"/>
                <a:ea typeface="冬青黑体简体中文 W3" charset="0"/>
                <a:cs typeface="冬青黑体简体中文 W3" charset="0"/>
                <a:sym typeface="冬青黑体简体中文 W3" charset="0"/>
              </a:endParaRPr>
            </a:p>
          </p:txBody>
        </p:sp>
      </p:grpSp>
      <p:grpSp>
        <p:nvGrpSpPr>
          <p:cNvPr id="160" name="组合 159"/>
          <p:cNvGrpSpPr/>
          <p:nvPr/>
        </p:nvGrpSpPr>
        <p:grpSpPr>
          <a:xfrm>
            <a:off x="5538399" y="4412300"/>
            <a:ext cx="457883" cy="457883"/>
            <a:chOff x="7829513" y="5108155"/>
            <a:chExt cx="610510" cy="610510"/>
          </a:xfrm>
        </p:grpSpPr>
        <p:sp>
          <p:nvSpPr>
            <p:cNvPr id="161" name="矩形 160"/>
            <p:cNvSpPr/>
            <p:nvPr/>
          </p:nvSpPr>
          <p:spPr bwMode="auto">
            <a:xfrm>
              <a:off x="7829513" y="5108155"/>
              <a:ext cx="610510" cy="610510"/>
            </a:xfrm>
            <a:prstGeom prst="rect">
              <a:avLst/>
            </a:prstGeom>
            <a:solidFill>
              <a:srgbClr val="1E6AAE"/>
            </a:solidFill>
            <a:ln w="12700" cap="flat" cmpd="sng" algn="ctr">
              <a:noFill/>
              <a:prstDash val="solid"/>
              <a:miter lim="0"/>
              <a:headEnd type="none" w="med" len="med"/>
              <a:tailEnd type="none" w="med" len="med"/>
            </a:ln>
            <a:effectLst/>
          </p:spPr>
          <p:txBody>
            <a:bodyPr rot="0" spcFirstLastPara="0" vertOverflow="overflow" horzOverflow="overflow" vert="horz" wrap="square" lIns="26789" tIns="26789" rIns="26789" bIns="26789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171450"/>
              <a:endParaRPr lang="zh-CN" altLang="en-US"/>
            </a:p>
          </p:txBody>
        </p:sp>
        <p:sp>
          <p:nvSpPr>
            <p:cNvPr id="162" name="AutoShape 26"/>
            <p:cNvSpPr>
              <a:spLocks/>
            </p:cNvSpPr>
            <p:nvPr/>
          </p:nvSpPr>
          <p:spPr bwMode="auto">
            <a:xfrm>
              <a:off x="7901406" y="5184810"/>
              <a:ext cx="466725" cy="457200"/>
            </a:xfrm>
            <a:custGeom>
              <a:avLst/>
              <a:gdLst>
                <a:gd name="T0" fmla="+- 0 10895 190"/>
                <a:gd name="T1" fmla="*/ T0 w 21410"/>
                <a:gd name="T2" fmla="*/ 10800 h 21600"/>
                <a:gd name="T3" fmla="+- 0 10895 190"/>
                <a:gd name="T4" fmla="*/ T3 w 21410"/>
                <a:gd name="T5" fmla="*/ 10800 h 21600"/>
                <a:gd name="T6" fmla="+- 0 10895 190"/>
                <a:gd name="T7" fmla="*/ T6 w 21410"/>
                <a:gd name="T8" fmla="*/ 10800 h 21600"/>
                <a:gd name="T9" fmla="+- 0 10895 190"/>
                <a:gd name="T10" fmla="*/ T9 w 21410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410" h="21600">
                  <a:moveTo>
                    <a:pt x="4192" y="0"/>
                  </a:moveTo>
                  <a:cubicBezTo>
                    <a:pt x="10766" y="0"/>
                    <a:pt x="10766" y="0"/>
                    <a:pt x="10766" y="0"/>
                  </a:cubicBezTo>
                  <a:cubicBezTo>
                    <a:pt x="10766" y="0"/>
                    <a:pt x="10766" y="0"/>
                    <a:pt x="10766" y="0"/>
                  </a:cubicBezTo>
                  <a:cubicBezTo>
                    <a:pt x="17340" y="0"/>
                    <a:pt x="17340" y="0"/>
                    <a:pt x="17340" y="0"/>
                  </a:cubicBezTo>
                  <a:cubicBezTo>
                    <a:pt x="17027" y="644"/>
                    <a:pt x="16714" y="1289"/>
                    <a:pt x="16401" y="1934"/>
                  </a:cubicBezTo>
                  <a:cubicBezTo>
                    <a:pt x="16714" y="1934"/>
                    <a:pt x="16714" y="1934"/>
                    <a:pt x="16714" y="1934"/>
                  </a:cubicBezTo>
                  <a:cubicBezTo>
                    <a:pt x="20783" y="1934"/>
                    <a:pt x="20783" y="1934"/>
                    <a:pt x="20783" y="1934"/>
                  </a:cubicBezTo>
                  <a:cubicBezTo>
                    <a:pt x="21409" y="1934"/>
                    <a:pt x="21409" y="1934"/>
                    <a:pt x="21409" y="1934"/>
                  </a:cubicBezTo>
                  <a:cubicBezTo>
                    <a:pt x="21409" y="2579"/>
                    <a:pt x="21409" y="2579"/>
                    <a:pt x="21409" y="2579"/>
                  </a:cubicBezTo>
                  <a:cubicBezTo>
                    <a:pt x="21409" y="3868"/>
                    <a:pt x="21409" y="5480"/>
                    <a:pt x="20783" y="7092"/>
                  </a:cubicBezTo>
                  <a:cubicBezTo>
                    <a:pt x="20157" y="8704"/>
                    <a:pt x="19218" y="9994"/>
                    <a:pt x="17027" y="10961"/>
                  </a:cubicBezTo>
                  <a:cubicBezTo>
                    <a:pt x="17027" y="11605"/>
                    <a:pt x="17027" y="11605"/>
                    <a:pt x="17027" y="11605"/>
                  </a:cubicBezTo>
                  <a:cubicBezTo>
                    <a:pt x="17653" y="11283"/>
                    <a:pt x="17653" y="11283"/>
                    <a:pt x="17653" y="11283"/>
                  </a:cubicBezTo>
                  <a:cubicBezTo>
                    <a:pt x="18279" y="12573"/>
                    <a:pt x="18279" y="12573"/>
                    <a:pt x="18279" y="12573"/>
                  </a:cubicBezTo>
                  <a:cubicBezTo>
                    <a:pt x="16401" y="12895"/>
                    <a:pt x="16401" y="12895"/>
                    <a:pt x="16401" y="12895"/>
                  </a:cubicBezTo>
                  <a:cubicBezTo>
                    <a:pt x="15775" y="13217"/>
                    <a:pt x="15775" y="13217"/>
                    <a:pt x="15775" y="13217"/>
                  </a:cubicBezTo>
                  <a:cubicBezTo>
                    <a:pt x="15775" y="12573"/>
                    <a:pt x="15775" y="12573"/>
                    <a:pt x="15775" y="12573"/>
                  </a:cubicBezTo>
                  <a:cubicBezTo>
                    <a:pt x="15775" y="11928"/>
                    <a:pt x="15775" y="11928"/>
                    <a:pt x="15775" y="11928"/>
                  </a:cubicBezTo>
                  <a:cubicBezTo>
                    <a:pt x="15462" y="12250"/>
                    <a:pt x="14836" y="12895"/>
                    <a:pt x="13896" y="13217"/>
                  </a:cubicBezTo>
                  <a:cubicBezTo>
                    <a:pt x="13896" y="15152"/>
                    <a:pt x="13896" y="15152"/>
                    <a:pt x="13896" y="15152"/>
                  </a:cubicBezTo>
                  <a:cubicBezTo>
                    <a:pt x="12644" y="15152"/>
                    <a:pt x="12644" y="15152"/>
                    <a:pt x="12644" y="15152"/>
                  </a:cubicBezTo>
                  <a:cubicBezTo>
                    <a:pt x="12644" y="16764"/>
                    <a:pt x="12957" y="18053"/>
                    <a:pt x="13896" y="19020"/>
                  </a:cubicBezTo>
                  <a:cubicBezTo>
                    <a:pt x="15462" y="19020"/>
                    <a:pt x="15462" y="19020"/>
                    <a:pt x="15462" y="19020"/>
                  </a:cubicBezTo>
                  <a:cubicBezTo>
                    <a:pt x="16401" y="21600"/>
                    <a:pt x="16401" y="21600"/>
                    <a:pt x="16401" y="21600"/>
                  </a:cubicBezTo>
                  <a:cubicBezTo>
                    <a:pt x="5444" y="21600"/>
                    <a:pt x="5444" y="21600"/>
                    <a:pt x="5444" y="21600"/>
                  </a:cubicBezTo>
                  <a:cubicBezTo>
                    <a:pt x="6383" y="19020"/>
                    <a:pt x="6383" y="19020"/>
                    <a:pt x="6383" y="19020"/>
                  </a:cubicBezTo>
                  <a:cubicBezTo>
                    <a:pt x="7636" y="19020"/>
                    <a:pt x="7636" y="19020"/>
                    <a:pt x="7636" y="19020"/>
                  </a:cubicBezTo>
                  <a:cubicBezTo>
                    <a:pt x="8262" y="19020"/>
                    <a:pt x="8262" y="19020"/>
                    <a:pt x="8262" y="19020"/>
                  </a:cubicBezTo>
                  <a:cubicBezTo>
                    <a:pt x="10453" y="19020"/>
                    <a:pt x="10453" y="19020"/>
                    <a:pt x="10453" y="19020"/>
                  </a:cubicBezTo>
                  <a:cubicBezTo>
                    <a:pt x="10453" y="18376"/>
                    <a:pt x="10453" y="18376"/>
                    <a:pt x="10453" y="18376"/>
                  </a:cubicBezTo>
                  <a:cubicBezTo>
                    <a:pt x="8888" y="18053"/>
                    <a:pt x="8888" y="18053"/>
                    <a:pt x="8888" y="18053"/>
                  </a:cubicBezTo>
                  <a:cubicBezTo>
                    <a:pt x="9201" y="17086"/>
                    <a:pt x="9514" y="16441"/>
                    <a:pt x="9201" y="15152"/>
                  </a:cubicBezTo>
                  <a:cubicBezTo>
                    <a:pt x="8262" y="15152"/>
                    <a:pt x="8262" y="15152"/>
                    <a:pt x="8262" y="15152"/>
                  </a:cubicBezTo>
                  <a:cubicBezTo>
                    <a:pt x="8262" y="13540"/>
                    <a:pt x="8262" y="13540"/>
                    <a:pt x="8262" y="13540"/>
                  </a:cubicBezTo>
                  <a:cubicBezTo>
                    <a:pt x="7009" y="12895"/>
                    <a:pt x="6070" y="12250"/>
                    <a:pt x="5757" y="11605"/>
                  </a:cubicBezTo>
                  <a:cubicBezTo>
                    <a:pt x="5757" y="12573"/>
                    <a:pt x="5757" y="12573"/>
                    <a:pt x="5757" y="12573"/>
                  </a:cubicBezTo>
                  <a:cubicBezTo>
                    <a:pt x="5757" y="13217"/>
                    <a:pt x="5757" y="13217"/>
                    <a:pt x="5757" y="13217"/>
                  </a:cubicBezTo>
                  <a:cubicBezTo>
                    <a:pt x="4818" y="12895"/>
                    <a:pt x="4818" y="12895"/>
                    <a:pt x="4818" y="12895"/>
                  </a:cubicBezTo>
                  <a:cubicBezTo>
                    <a:pt x="3253" y="12573"/>
                    <a:pt x="3253" y="12573"/>
                    <a:pt x="3253" y="12573"/>
                  </a:cubicBezTo>
                  <a:cubicBezTo>
                    <a:pt x="3566" y="11283"/>
                    <a:pt x="3566" y="11283"/>
                    <a:pt x="3566" y="11283"/>
                  </a:cubicBezTo>
                  <a:cubicBezTo>
                    <a:pt x="4505" y="11605"/>
                    <a:pt x="4505" y="11605"/>
                    <a:pt x="4505" y="11605"/>
                  </a:cubicBezTo>
                  <a:cubicBezTo>
                    <a:pt x="4505" y="10961"/>
                    <a:pt x="4505" y="10961"/>
                    <a:pt x="4505" y="10961"/>
                  </a:cubicBezTo>
                  <a:cubicBezTo>
                    <a:pt x="2314" y="9994"/>
                    <a:pt x="1375" y="8704"/>
                    <a:pt x="749" y="7092"/>
                  </a:cubicBezTo>
                  <a:cubicBezTo>
                    <a:pt x="123" y="5480"/>
                    <a:pt x="-190" y="3868"/>
                    <a:pt x="123" y="2579"/>
                  </a:cubicBezTo>
                  <a:cubicBezTo>
                    <a:pt x="123" y="1934"/>
                    <a:pt x="123" y="1934"/>
                    <a:pt x="123" y="1934"/>
                  </a:cubicBezTo>
                  <a:cubicBezTo>
                    <a:pt x="436" y="1934"/>
                    <a:pt x="436" y="1934"/>
                    <a:pt x="436" y="1934"/>
                  </a:cubicBezTo>
                  <a:cubicBezTo>
                    <a:pt x="4818" y="1934"/>
                    <a:pt x="4818" y="1934"/>
                    <a:pt x="4818" y="1934"/>
                  </a:cubicBezTo>
                  <a:cubicBezTo>
                    <a:pt x="5131" y="1934"/>
                    <a:pt x="5131" y="1934"/>
                    <a:pt x="5131" y="1934"/>
                  </a:cubicBezTo>
                  <a:cubicBezTo>
                    <a:pt x="4818" y="1289"/>
                    <a:pt x="4505" y="644"/>
                    <a:pt x="4192" y="0"/>
                  </a:cubicBezTo>
                  <a:close/>
                  <a:moveTo>
                    <a:pt x="7323" y="1289"/>
                  </a:moveTo>
                  <a:cubicBezTo>
                    <a:pt x="7323" y="4191"/>
                    <a:pt x="7323" y="6770"/>
                    <a:pt x="7009" y="9349"/>
                  </a:cubicBezTo>
                  <a:cubicBezTo>
                    <a:pt x="7009" y="10638"/>
                    <a:pt x="8262" y="10638"/>
                    <a:pt x="8888" y="11283"/>
                  </a:cubicBezTo>
                  <a:cubicBezTo>
                    <a:pt x="9201" y="1289"/>
                    <a:pt x="9201" y="1289"/>
                    <a:pt x="9201" y="1289"/>
                  </a:cubicBezTo>
                  <a:cubicBezTo>
                    <a:pt x="8575" y="1289"/>
                    <a:pt x="7949" y="1289"/>
                    <a:pt x="7323" y="1289"/>
                  </a:cubicBezTo>
                  <a:close/>
                  <a:moveTo>
                    <a:pt x="16088" y="4835"/>
                  </a:moveTo>
                  <a:cubicBezTo>
                    <a:pt x="16088" y="6770"/>
                    <a:pt x="16401" y="8382"/>
                    <a:pt x="16401" y="9671"/>
                  </a:cubicBezTo>
                  <a:cubicBezTo>
                    <a:pt x="18279" y="9026"/>
                    <a:pt x="19218" y="7737"/>
                    <a:pt x="19844" y="6447"/>
                  </a:cubicBezTo>
                  <a:cubicBezTo>
                    <a:pt x="20157" y="5480"/>
                    <a:pt x="20157" y="4191"/>
                    <a:pt x="20157" y="3223"/>
                  </a:cubicBezTo>
                  <a:cubicBezTo>
                    <a:pt x="17027" y="3223"/>
                    <a:pt x="17027" y="3223"/>
                    <a:pt x="17027" y="3223"/>
                  </a:cubicBezTo>
                  <a:cubicBezTo>
                    <a:pt x="17027" y="4835"/>
                    <a:pt x="17027" y="4835"/>
                    <a:pt x="17027" y="4835"/>
                  </a:cubicBezTo>
                  <a:cubicBezTo>
                    <a:pt x="16088" y="4835"/>
                    <a:pt x="16088" y="4835"/>
                    <a:pt x="16088" y="4835"/>
                  </a:cubicBezTo>
                  <a:close/>
                  <a:moveTo>
                    <a:pt x="5131" y="9671"/>
                  </a:moveTo>
                  <a:cubicBezTo>
                    <a:pt x="5131" y="8382"/>
                    <a:pt x="5444" y="6770"/>
                    <a:pt x="5444" y="4835"/>
                  </a:cubicBezTo>
                  <a:cubicBezTo>
                    <a:pt x="4192" y="4835"/>
                    <a:pt x="4192" y="4835"/>
                    <a:pt x="4192" y="4835"/>
                  </a:cubicBezTo>
                  <a:cubicBezTo>
                    <a:pt x="4192" y="3223"/>
                    <a:pt x="4192" y="3223"/>
                    <a:pt x="4192" y="3223"/>
                  </a:cubicBezTo>
                  <a:cubicBezTo>
                    <a:pt x="1062" y="3223"/>
                    <a:pt x="1062" y="3223"/>
                    <a:pt x="1062" y="3223"/>
                  </a:cubicBezTo>
                  <a:cubicBezTo>
                    <a:pt x="1062" y="4191"/>
                    <a:pt x="1375" y="5480"/>
                    <a:pt x="1688" y="6447"/>
                  </a:cubicBezTo>
                  <a:cubicBezTo>
                    <a:pt x="2314" y="7737"/>
                    <a:pt x="3253" y="9026"/>
                    <a:pt x="5131" y="9671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lIns="34289" tIns="34289" rIns="34289" bIns="34289"/>
            <a:lstStyle>
              <a:lvl1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1pPr>
              <a:lvl2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2pPr>
              <a:lvl3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3pPr>
              <a:lvl4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4pPr>
              <a:lvl5pPr defTabSz="685800"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5pPr>
              <a:lvl6pPr marL="13716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6pPr>
              <a:lvl7pPr marL="18288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7pPr>
              <a:lvl8pPr marL="22860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8pPr>
              <a:lvl9pPr marL="2743200" algn="ctr" defTabSz="68580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rgbClr val="000000"/>
                  </a:solidFill>
                  <a:latin typeface="Helvetica Light" charset="0"/>
                  <a:ea typeface="Helvetica Light" charset="0"/>
                  <a:cs typeface="Helvetica Light" charset="0"/>
                  <a:sym typeface="Helvetica Light" charset="0"/>
                </a:defRPr>
              </a:lvl9pPr>
            </a:lstStyle>
            <a:p>
              <a:pPr algn="l"/>
              <a:endParaRPr lang="zh-CN" altLang="zh-CN" sz="900">
                <a:solidFill>
                  <a:srgbClr val="FFFFFF"/>
                </a:solidFill>
                <a:latin typeface="冬青黑体简体中文 W3" charset="0"/>
                <a:ea typeface="冬青黑体简体中文 W3" charset="0"/>
                <a:cs typeface="冬青黑体简体中文 W3" charset="0"/>
                <a:sym typeface="冬青黑体简体中文 W3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58953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3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2" fill="hold">
                      <p:stCondLst>
                        <p:cond delay="indefinite"/>
                      </p:stCondLst>
                      <p:childTnLst>
                        <p:par>
                          <p:cTn id="133" fill="hold">
                            <p:stCondLst>
                              <p:cond delay="0"/>
                            </p:stCondLst>
                            <p:childTnLst>
                              <p:par>
                                <p:cTn id="13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24" grpId="0"/>
      <p:bldP spid="25" grpId="0"/>
      <p:bldP spid="26" grpId="0"/>
      <p:bldP spid="74" grpId="0" animBg="1"/>
      <p:bldP spid="75" grpId="0" animBg="1"/>
      <p:bldP spid="78" grpId="0" animBg="1"/>
      <p:bldP spid="79" grpId="0" animBg="1"/>
      <p:bldP spid="80" grpId="0" animBg="1"/>
      <p:bldP spid="82" grpId="0" animBg="1"/>
      <p:bldP spid="83" grpId="0" animBg="1"/>
      <p:bldP spid="84" grpId="0" animBg="1"/>
      <p:bldP spid="124" grpId="0" animBg="1"/>
      <p:bldP spid="251" grpId="0" animBg="1"/>
      <p:bldP spid="255" grpId="0" animBg="1"/>
      <p:bldP spid="256" grpId="0" animBg="1"/>
      <p:bldP spid="257" grpId="0" animBg="1"/>
      <p:bldP spid="267" grpId="0"/>
      <p:bldP spid="292" grpId="0"/>
      <p:bldP spid="399" grpId="0" animBg="1"/>
      <p:bldP spid="151" grpId="0"/>
      <p:bldP spid="152" grpId="0"/>
      <p:bldP spid="153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抽象运维对象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831850" y="1612900"/>
            <a:ext cx="838200" cy="4622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778000" y="1612900"/>
            <a:ext cx="838200" cy="4622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器</a:t>
            </a:r>
            <a:endParaRPr lang="en-US" altLang="zh-CN" sz="1400" b="1" dirty="0" smtClean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698750" y="1612900"/>
            <a:ext cx="838200" cy="4622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…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3632200" y="1612900"/>
            <a:ext cx="838200" cy="4622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7151" y="2187025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系统配置</a:t>
            </a:r>
          </a:p>
        </p:txBody>
      </p:sp>
      <p:sp>
        <p:nvSpPr>
          <p:cNvPr id="25" name="矩形 24"/>
          <p:cNvSpPr/>
          <p:nvPr/>
        </p:nvSpPr>
        <p:spPr>
          <a:xfrm>
            <a:off x="377151" y="3023626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监控策略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7151" y="3855247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访问关系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8" name="组合 127"/>
          <p:cNvGrpSpPr/>
          <p:nvPr/>
        </p:nvGrpSpPr>
        <p:grpSpPr>
          <a:xfrm>
            <a:off x="862012" y="2094977"/>
            <a:ext cx="777875" cy="743473"/>
            <a:chOff x="1027112" y="2564877"/>
            <a:chExt cx="777875" cy="743473"/>
          </a:xfrm>
        </p:grpSpPr>
        <p:sp>
          <p:nvSpPr>
            <p:cNvPr id="20" name="椭圆 19"/>
            <p:cNvSpPr/>
            <p:nvPr/>
          </p:nvSpPr>
          <p:spPr>
            <a:xfrm>
              <a:off x="1027112" y="25648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等腰三角形 27"/>
            <p:cNvSpPr/>
            <p:nvPr/>
          </p:nvSpPr>
          <p:spPr>
            <a:xfrm>
              <a:off x="1295400" y="2644225"/>
              <a:ext cx="120649" cy="13707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平行四边形 28"/>
            <p:cNvSpPr/>
            <p:nvPr/>
          </p:nvSpPr>
          <p:spPr>
            <a:xfrm>
              <a:off x="1498599" y="2702421"/>
              <a:ext cx="161012" cy="89455"/>
            </a:xfrm>
            <a:prstGeom prst="parallelogram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菱形 29"/>
            <p:cNvSpPr/>
            <p:nvPr/>
          </p:nvSpPr>
          <p:spPr>
            <a:xfrm>
              <a:off x="1168400" y="2791876"/>
              <a:ext cx="127000" cy="144736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弦形 30"/>
            <p:cNvSpPr/>
            <p:nvPr/>
          </p:nvSpPr>
          <p:spPr>
            <a:xfrm>
              <a:off x="1365234" y="2860648"/>
              <a:ext cx="150817" cy="136552"/>
            </a:xfrm>
            <a:prstGeom prst="chor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2" name="棱台 31"/>
            <p:cNvSpPr/>
            <p:nvPr/>
          </p:nvSpPr>
          <p:spPr>
            <a:xfrm>
              <a:off x="1168400" y="3007776"/>
              <a:ext cx="112941" cy="115901"/>
            </a:xfrm>
            <a:prstGeom prst="beve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十字形 32"/>
            <p:cNvSpPr/>
            <p:nvPr/>
          </p:nvSpPr>
          <p:spPr>
            <a:xfrm>
              <a:off x="1389291" y="3076549"/>
              <a:ext cx="189814" cy="152452"/>
            </a:xfrm>
            <a:prstGeom prst="plu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正五边形 33"/>
            <p:cNvSpPr/>
            <p:nvPr/>
          </p:nvSpPr>
          <p:spPr>
            <a:xfrm>
              <a:off x="1579105" y="2860648"/>
              <a:ext cx="148771" cy="154841"/>
            </a:xfrm>
            <a:prstGeom prst="pen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8" name="组合 137"/>
          <p:cNvGrpSpPr/>
          <p:nvPr/>
        </p:nvGrpSpPr>
        <p:grpSpPr>
          <a:xfrm>
            <a:off x="862012" y="2907777"/>
            <a:ext cx="777875" cy="743473"/>
            <a:chOff x="1027112" y="3466577"/>
            <a:chExt cx="777875" cy="743473"/>
          </a:xfrm>
        </p:grpSpPr>
        <p:sp>
          <p:nvSpPr>
            <p:cNvPr id="21" name="椭圆 20"/>
            <p:cNvSpPr/>
            <p:nvPr/>
          </p:nvSpPr>
          <p:spPr>
            <a:xfrm>
              <a:off x="1027112" y="34665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等腰三角形 34"/>
            <p:cNvSpPr/>
            <p:nvPr/>
          </p:nvSpPr>
          <p:spPr>
            <a:xfrm>
              <a:off x="1282700" y="3557025"/>
              <a:ext cx="120649" cy="13707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平行四边形 35"/>
            <p:cNvSpPr/>
            <p:nvPr/>
          </p:nvSpPr>
          <p:spPr>
            <a:xfrm>
              <a:off x="1485899" y="3615221"/>
              <a:ext cx="161012" cy="89455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菱形 36"/>
            <p:cNvSpPr/>
            <p:nvPr/>
          </p:nvSpPr>
          <p:spPr>
            <a:xfrm>
              <a:off x="1155700" y="3704676"/>
              <a:ext cx="127000" cy="144736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弦形 37"/>
            <p:cNvSpPr/>
            <p:nvPr/>
          </p:nvSpPr>
          <p:spPr>
            <a:xfrm>
              <a:off x="1352534" y="3773448"/>
              <a:ext cx="150817" cy="136552"/>
            </a:xfrm>
            <a:prstGeom prst="chor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棱台 38"/>
            <p:cNvSpPr/>
            <p:nvPr/>
          </p:nvSpPr>
          <p:spPr>
            <a:xfrm>
              <a:off x="1155700" y="3920576"/>
              <a:ext cx="112941" cy="115901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十字形 39"/>
            <p:cNvSpPr/>
            <p:nvPr/>
          </p:nvSpPr>
          <p:spPr>
            <a:xfrm>
              <a:off x="1376591" y="3989349"/>
              <a:ext cx="189814" cy="152452"/>
            </a:xfrm>
            <a:prstGeom prst="plu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1" name="正五边形 40"/>
            <p:cNvSpPr/>
            <p:nvPr/>
          </p:nvSpPr>
          <p:spPr>
            <a:xfrm>
              <a:off x="1566405" y="3773448"/>
              <a:ext cx="148771" cy="154841"/>
            </a:xfrm>
            <a:prstGeom prst="pen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8" name="组合 147"/>
          <p:cNvGrpSpPr/>
          <p:nvPr/>
        </p:nvGrpSpPr>
        <p:grpSpPr>
          <a:xfrm>
            <a:off x="862012" y="4520678"/>
            <a:ext cx="777875" cy="743473"/>
            <a:chOff x="1027112" y="5206478"/>
            <a:chExt cx="777875" cy="743473"/>
          </a:xfrm>
        </p:grpSpPr>
        <p:sp>
          <p:nvSpPr>
            <p:cNvPr id="23" name="椭圆 22"/>
            <p:cNvSpPr/>
            <p:nvPr/>
          </p:nvSpPr>
          <p:spPr>
            <a:xfrm>
              <a:off x="1027112" y="52064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2" name="等腰三角形 41"/>
            <p:cNvSpPr/>
            <p:nvPr/>
          </p:nvSpPr>
          <p:spPr>
            <a:xfrm>
              <a:off x="1282700" y="5295899"/>
              <a:ext cx="120649" cy="137075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平行四边形 42"/>
            <p:cNvSpPr/>
            <p:nvPr/>
          </p:nvSpPr>
          <p:spPr>
            <a:xfrm>
              <a:off x="1485899" y="5354095"/>
              <a:ext cx="161012" cy="89455"/>
            </a:xfrm>
            <a:prstGeom prst="parallelogram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菱形 43"/>
            <p:cNvSpPr/>
            <p:nvPr/>
          </p:nvSpPr>
          <p:spPr>
            <a:xfrm>
              <a:off x="1155700" y="5443550"/>
              <a:ext cx="127000" cy="144736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弦形 44"/>
            <p:cNvSpPr/>
            <p:nvPr/>
          </p:nvSpPr>
          <p:spPr>
            <a:xfrm>
              <a:off x="1352534" y="5512322"/>
              <a:ext cx="150817" cy="136552"/>
            </a:xfrm>
            <a:prstGeom prst="chor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棱台 45"/>
            <p:cNvSpPr/>
            <p:nvPr/>
          </p:nvSpPr>
          <p:spPr>
            <a:xfrm>
              <a:off x="1155700" y="5659450"/>
              <a:ext cx="112941" cy="115901"/>
            </a:xfrm>
            <a:prstGeom prst="beve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十字形 46"/>
            <p:cNvSpPr/>
            <p:nvPr/>
          </p:nvSpPr>
          <p:spPr>
            <a:xfrm>
              <a:off x="1376591" y="5728223"/>
              <a:ext cx="189814" cy="152452"/>
            </a:xfrm>
            <a:prstGeom prst="plus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正五边形 47"/>
            <p:cNvSpPr/>
            <p:nvPr/>
          </p:nvSpPr>
          <p:spPr>
            <a:xfrm>
              <a:off x="1566405" y="5512322"/>
              <a:ext cx="148771" cy="154841"/>
            </a:xfrm>
            <a:prstGeom prst="pentag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799311" y="2094977"/>
            <a:ext cx="777875" cy="743473"/>
            <a:chOff x="1799311" y="2094977"/>
            <a:chExt cx="777875" cy="743473"/>
          </a:xfrm>
        </p:grpSpPr>
        <p:sp>
          <p:nvSpPr>
            <p:cNvPr id="49" name="椭圆 48"/>
            <p:cNvSpPr/>
            <p:nvPr/>
          </p:nvSpPr>
          <p:spPr>
            <a:xfrm>
              <a:off x="1799311" y="20949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等腰三角形 52"/>
            <p:cNvSpPr/>
            <p:nvPr/>
          </p:nvSpPr>
          <p:spPr>
            <a:xfrm>
              <a:off x="2067599" y="2174325"/>
              <a:ext cx="120649" cy="13707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4" name="平行四边形 53"/>
            <p:cNvSpPr/>
            <p:nvPr/>
          </p:nvSpPr>
          <p:spPr>
            <a:xfrm>
              <a:off x="2270798" y="2232521"/>
              <a:ext cx="161012" cy="89455"/>
            </a:xfrm>
            <a:prstGeom prst="parallelogram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5" name="菱形 54"/>
            <p:cNvSpPr/>
            <p:nvPr/>
          </p:nvSpPr>
          <p:spPr>
            <a:xfrm>
              <a:off x="1940599" y="2321976"/>
              <a:ext cx="127000" cy="144736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弦形 55"/>
            <p:cNvSpPr/>
            <p:nvPr/>
          </p:nvSpPr>
          <p:spPr>
            <a:xfrm>
              <a:off x="2137433" y="2390748"/>
              <a:ext cx="150817" cy="136552"/>
            </a:xfrm>
            <a:prstGeom prst="chor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7" name="棱台 56"/>
            <p:cNvSpPr/>
            <p:nvPr/>
          </p:nvSpPr>
          <p:spPr>
            <a:xfrm>
              <a:off x="1940599" y="2537876"/>
              <a:ext cx="112941" cy="115901"/>
            </a:xfrm>
            <a:prstGeom prst="beve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十字形 57"/>
            <p:cNvSpPr/>
            <p:nvPr/>
          </p:nvSpPr>
          <p:spPr>
            <a:xfrm>
              <a:off x="2161490" y="2606649"/>
              <a:ext cx="189814" cy="152452"/>
            </a:xfrm>
            <a:prstGeom prst="plu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正五边形 58"/>
            <p:cNvSpPr/>
            <p:nvPr/>
          </p:nvSpPr>
          <p:spPr>
            <a:xfrm>
              <a:off x="2351304" y="2390748"/>
              <a:ext cx="148771" cy="154841"/>
            </a:xfrm>
            <a:prstGeom prst="pen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1799311" y="2907777"/>
            <a:ext cx="777875" cy="743473"/>
            <a:chOff x="1799311" y="2907777"/>
            <a:chExt cx="777875" cy="743473"/>
          </a:xfrm>
        </p:grpSpPr>
        <p:sp>
          <p:nvSpPr>
            <p:cNvPr id="50" name="椭圆 49"/>
            <p:cNvSpPr/>
            <p:nvPr/>
          </p:nvSpPr>
          <p:spPr>
            <a:xfrm>
              <a:off x="1799311" y="29077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0" name="等腰三角形 59"/>
            <p:cNvSpPr/>
            <p:nvPr/>
          </p:nvSpPr>
          <p:spPr>
            <a:xfrm>
              <a:off x="2054899" y="2998225"/>
              <a:ext cx="120649" cy="13707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1" name="平行四边形 60"/>
            <p:cNvSpPr/>
            <p:nvPr/>
          </p:nvSpPr>
          <p:spPr>
            <a:xfrm>
              <a:off x="2258098" y="3056421"/>
              <a:ext cx="161012" cy="89455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菱形 61"/>
            <p:cNvSpPr/>
            <p:nvPr/>
          </p:nvSpPr>
          <p:spPr>
            <a:xfrm>
              <a:off x="1927899" y="3145876"/>
              <a:ext cx="127000" cy="144736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弦形 62"/>
            <p:cNvSpPr/>
            <p:nvPr/>
          </p:nvSpPr>
          <p:spPr>
            <a:xfrm>
              <a:off x="2124733" y="3214648"/>
              <a:ext cx="150817" cy="136552"/>
            </a:xfrm>
            <a:prstGeom prst="chor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棱台 63"/>
            <p:cNvSpPr/>
            <p:nvPr/>
          </p:nvSpPr>
          <p:spPr>
            <a:xfrm>
              <a:off x="1927899" y="3361776"/>
              <a:ext cx="112941" cy="115901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5" name="十字形 64"/>
            <p:cNvSpPr/>
            <p:nvPr/>
          </p:nvSpPr>
          <p:spPr>
            <a:xfrm>
              <a:off x="2148790" y="3430549"/>
              <a:ext cx="189814" cy="152452"/>
            </a:xfrm>
            <a:prstGeom prst="plu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6" name="正五边形 65"/>
            <p:cNvSpPr/>
            <p:nvPr/>
          </p:nvSpPr>
          <p:spPr>
            <a:xfrm>
              <a:off x="2338604" y="3214648"/>
              <a:ext cx="148771" cy="154841"/>
            </a:xfrm>
            <a:prstGeom prst="pen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799311" y="4520678"/>
            <a:ext cx="777875" cy="743473"/>
            <a:chOff x="1799311" y="4520678"/>
            <a:chExt cx="777875" cy="743473"/>
          </a:xfrm>
        </p:grpSpPr>
        <p:sp>
          <p:nvSpPr>
            <p:cNvPr id="52" name="椭圆 51"/>
            <p:cNvSpPr/>
            <p:nvPr/>
          </p:nvSpPr>
          <p:spPr>
            <a:xfrm>
              <a:off x="1799311" y="45206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7" name="等腰三角形 66"/>
            <p:cNvSpPr/>
            <p:nvPr/>
          </p:nvSpPr>
          <p:spPr>
            <a:xfrm>
              <a:off x="2054899" y="4610099"/>
              <a:ext cx="120649" cy="137075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8" name="平行四边形 67"/>
            <p:cNvSpPr/>
            <p:nvPr/>
          </p:nvSpPr>
          <p:spPr>
            <a:xfrm>
              <a:off x="2258098" y="4668295"/>
              <a:ext cx="161012" cy="89455"/>
            </a:xfrm>
            <a:prstGeom prst="parallelogram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9" name="菱形 68"/>
            <p:cNvSpPr/>
            <p:nvPr/>
          </p:nvSpPr>
          <p:spPr>
            <a:xfrm>
              <a:off x="1927899" y="4757750"/>
              <a:ext cx="127000" cy="144736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0" name="弦形 69"/>
            <p:cNvSpPr/>
            <p:nvPr/>
          </p:nvSpPr>
          <p:spPr>
            <a:xfrm>
              <a:off x="2124733" y="4826522"/>
              <a:ext cx="150817" cy="136552"/>
            </a:xfrm>
            <a:prstGeom prst="chor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1" name="棱台 70"/>
            <p:cNvSpPr/>
            <p:nvPr/>
          </p:nvSpPr>
          <p:spPr>
            <a:xfrm>
              <a:off x="1927899" y="4973650"/>
              <a:ext cx="112941" cy="115901"/>
            </a:xfrm>
            <a:prstGeom prst="beve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2" name="十字形 71"/>
            <p:cNvSpPr/>
            <p:nvPr/>
          </p:nvSpPr>
          <p:spPr>
            <a:xfrm>
              <a:off x="2148790" y="5042423"/>
              <a:ext cx="189814" cy="152452"/>
            </a:xfrm>
            <a:prstGeom prst="plus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3" name="正五边形 72"/>
            <p:cNvSpPr/>
            <p:nvPr/>
          </p:nvSpPr>
          <p:spPr>
            <a:xfrm>
              <a:off x="2338604" y="4826522"/>
              <a:ext cx="148771" cy="154841"/>
            </a:xfrm>
            <a:prstGeom prst="pentag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4" name="椭圆 73"/>
          <p:cNvSpPr/>
          <p:nvPr/>
        </p:nvSpPr>
        <p:spPr>
          <a:xfrm>
            <a:off x="3673235" y="2094977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椭圆 74"/>
          <p:cNvSpPr/>
          <p:nvPr/>
        </p:nvSpPr>
        <p:spPr>
          <a:xfrm>
            <a:off x="3673235" y="2907777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等腰三角形 77"/>
          <p:cNvSpPr/>
          <p:nvPr/>
        </p:nvSpPr>
        <p:spPr>
          <a:xfrm>
            <a:off x="3941523" y="2174325"/>
            <a:ext cx="120649" cy="137075"/>
          </a:xfrm>
          <a:prstGeom prst="triangle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平行四边形 78"/>
          <p:cNvSpPr/>
          <p:nvPr/>
        </p:nvSpPr>
        <p:spPr>
          <a:xfrm>
            <a:off x="4144722" y="2232521"/>
            <a:ext cx="161012" cy="89455"/>
          </a:xfrm>
          <a:prstGeom prst="parallelogram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菱形 79"/>
          <p:cNvSpPr/>
          <p:nvPr/>
        </p:nvSpPr>
        <p:spPr>
          <a:xfrm>
            <a:off x="3814523" y="2321976"/>
            <a:ext cx="127000" cy="144736"/>
          </a:xfrm>
          <a:prstGeom prst="diamond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棱台 81"/>
          <p:cNvSpPr/>
          <p:nvPr/>
        </p:nvSpPr>
        <p:spPr>
          <a:xfrm>
            <a:off x="3814523" y="2537876"/>
            <a:ext cx="112941" cy="115901"/>
          </a:xfrm>
          <a:prstGeom prst="bevel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十字形 82"/>
          <p:cNvSpPr/>
          <p:nvPr/>
        </p:nvSpPr>
        <p:spPr>
          <a:xfrm>
            <a:off x="4035414" y="2606649"/>
            <a:ext cx="189814" cy="152452"/>
          </a:xfrm>
          <a:prstGeom prst="plus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正五边形 83"/>
          <p:cNvSpPr/>
          <p:nvPr/>
        </p:nvSpPr>
        <p:spPr>
          <a:xfrm>
            <a:off x="4225228" y="2390748"/>
            <a:ext cx="148771" cy="154841"/>
          </a:xfrm>
          <a:prstGeom prst="pentagon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3673235" y="4520678"/>
            <a:ext cx="777875" cy="743473"/>
            <a:chOff x="3673235" y="4520678"/>
            <a:chExt cx="777875" cy="743473"/>
          </a:xfrm>
        </p:grpSpPr>
        <p:sp>
          <p:nvSpPr>
            <p:cNvPr id="77" name="椭圆 76"/>
            <p:cNvSpPr/>
            <p:nvPr/>
          </p:nvSpPr>
          <p:spPr>
            <a:xfrm>
              <a:off x="3673235" y="45206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2" name="等腰三角形 91"/>
            <p:cNvSpPr/>
            <p:nvPr/>
          </p:nvSpPr>
          <p:spPr>
            <a:xfrm>
              <a:off x="3928823" y="4610099"/>
              <a:ext cx="120649" cy="137075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4" name="菱形 93"/>
            <p:cNvSpPr/>
            <p:nvPr/>
          </p:nvSpPr>
          <p:spPr>
            <a:xfrm>
              <a:off x="3801823" y="4757750"/>
              <a:ext cx="127000" cy="144736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弦形 94"/>
            <p:cNvSpPr/>
            <p:nvPr/>
          </p:nvSpPr>
          <p:spPr>
            <a:xfrm>
              <a:off x="3998657" y="4826522"/>
              <a:ext cx="150817" cy="136552"/>
            </a:xfrm>
            <a:prstGeom prst="chor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6" name="棱台 95"/>
            <p:cNvSpPr/>
            <p:nvPr/>
          </p:nvSpPr>
          <p:spPr>
            <a:xfrm>
              <a:off x="3801823" y="4973650"/>
              <a:ext cx="112941" cy="115901"/>
            </a:xfrm>
            <a:prstGeom prst="beve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7" name="十字形 96"/>
            <p:cNvSpPr/>
            <p:nvPr/>
          </p:nvSpPr>
          <p:spPr>
            <a:xfrm>
              <a:off x="4022714" y="5042423"/>
              <a:ext cx="189814" cy="152452"/>
            </a:xfrm>
            <a:prstGeom prst="plus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8" name="正五边形 97"/>
            <p:cNvSpPr/>
            <p:nvPr/>
          </p:nvSpPr>
          <p:spPr>
            <a:xfrm>
              <a:off x="4212528" y="4826522"/>
              <a:ext cx="148771" cy="154841"/>
            </a:xfrm>
            <a:prstGeom prst="pentag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2732107" y="2907777"/>
            <a:ext cx="777875" cy="743473"/>
            <a:chOff x="2732107" y="2907777"/>
            <a:chExt cx="777875" cy="743473"/>
          </a:xfrm>
        </p:grpSpPr>
        <p:sp>
          <p:nvSpPr>
            <p:cNvPr id="100" name="椭圆 99"/>
            <p:cNvSpPr/>
            <p:nvPr/>
          </p:nvSpPr>
          <p:spPr>
            <a:xfrm>
              <a:off x="2732107" y="29077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0" name="等腰三角形 109"/>
            <p:cNvSpPr/>
            <p:nvPr/>
          </p:nvSpPr>
          <p:spPr>
            <a:xfrm>
              <a:off x="2987695" y="2998225"/>
              <a:ext cx="120649" cy="13707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平行四边形 110"/>
            <p:cNvSpPr/>
            <p:nvPr/>
          </p:nvSpPr>
          <p:spPr>
            <a:xfrm>
              <a:off x="3190894" y="3056421"/>
              <a:ext cx="161012" cy="89455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2" name="菱形 111"/>
            <p:cNvSpPr/>
            <p:nvPr/>
          </p:nvSpPr>
          <p:spPr>
            <a:xfrm>
              <a:off x="2860695" y="3145876"/>
              <a:ext cx="127000" cy="144736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3" name="弦形 112"/>
            <p:cNvSpPr/>
            <p:nvPr/>
          </p:nvSpPr>
          <p:spPr>
            <a:xfrm>
              <a:off x="3057529" y="3214648"/>
              <a:ext cx="150817" cy="136552"/>
            </a:xfrm>
            <a:prstGeom prst="chor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4" name="棱台 113"/>
            <p:cNvSpPr/>
            <p:nvPr/>
          </p:nvSpPr>
          <p:spPr>
            <a:xfrm>
              <a:off x="2860695" y="3361776"/>
              <a:ext cx="112941" cy="115901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5" name="十字形 114"/>
            <p:cNvSpPr/>
            <p:nvPr/>
          </p:nvSpPr>
          <p:spPr>
            <a:xfrm>
              <a:off x="3081586" y="3430549"/>
              <a:ext cx="189814" cy="152452"/>
            </a:xfrm>
            <a:prstGeom prst="plu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6" name="正五边形 115"/>
            <p:cNvSpPr/>
            <p:nvPr/>
          </p:nvSpPr>
          <p:spPr>
            <a:xfrm>
              <a:off x="3271400" y="3214648"/>
              <a:ext cx="148771" cy="154841"/>
            </a:xfrm>
            <a:prstGeom prst="pen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32107" y="4520678"/>
            <a:ext cx="777875" cy="743473"/>
            <a:chOff x="2732107" y="4520678"/>
            <a:chExt cx="777875" cy="743473"/>
          </a:xfrm>
        </p:grpSpPr>
        <p:sp>
          <p:nvSpPr>
            <p:cNvPr id="102" name="椭圆 101"/>
            <p:cNvSpPr/>
            <p:nvPr/>
          </p:nvSpPr>
          <p:spPr>
            <a:xfrm>
              <a:off x="2732107" y="45206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等腰三角形 116"/>
            <p:cNvSpPr/>
            <p:nvPr/>
          </p:nvSpPr>
          <p:spPr>
            <a:xfrm>
              <a:off x="2987695" y="4610099"/>
              <a:ext cx="120649" cy="137075"/>
            </a:xfrm>
            <a:prstGeom prst="triangle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平行四边形 117"/>
            <p:cNvSpPr/>
            <p:nvPr/>
          </p:nvSpPr>
          <p:spPr>
            <a:xfrm>
              <a:off x="3190894" y="4668295"/>
              <a:ext cx="161012" cy="89455"/>
            </a:xfrm>
            <a:prstGeom prst="parallelogram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菱形 118"/>
            <p:cNvSpPr/>
            <p:nvPr/>
          </p:nvSpPr>
          <p:spPr>
            <a:xfrm>
              <a:off x="2860695" y="4757750"/>
              <a:ext cx="127000" cy="144736"/>
            </a:xfrm>
            <a:prstGeom prst="diamond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1" name="棱台 120"/>
            <p:cNvSpPr/>
            <p:nvPr/>
          </p:nvSpPr>
          <p:spPr>
            <a:xfrm>
              <a:off x="2860695" y="4973650"/>
              <a:ext cx="112941" cy="115901"/>
            </a:xfrm>
            <a:prstGeom prst="bevel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2" name="十字形 121"/>
            <p:cNvSpPr/>
            <p:nvPr/>
          </p:nvSpPr>
          <p:spPr>
            <a:xfrm>
              <a:off x="3081586" y="5042423"/>
              <a:ext cx="189814" cy="152452"/>
            </a:xfrm>
            <a:prstGeom prst="plus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3" name="正五边形 122"/>
            <p:cNvSpPr/>
            <p:nvPr/>
          </p:nvSpPr>
          <p:spPr>
            <a:xfrm>
              <a:off x="3271400" y="4826522"/>
              <a:ext cx="148771" cy="154841"/>
            </a:xfrm>
            <a:prstGeom prst="pentagon">
              <a:avLst/>
            </a:prstGeom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4" name="矩形 123"/>
          <p:cNvSpPr/>
          <p:nvPr/>
        </p:nvSpPr>
        <p:spPr>
          <a:xfrm>
            <a:off x="377151" y="1486416"/>
            <a:ext cx="4207548" cy="4863584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矩形 124"/>
          <p:cNvSpPr/>
          <p:nvPr/>
        </p:nvSpPr>
        <p:spPr>
          <a:xfrm>
            <a:off x="5040312" y="1795351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系统配置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5888951" y="1796952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监控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</a:p>
        </p:txBody>
      </p:sp>
      <p:sp>
        <p:nvSpPr>
          <p:cNvPr id="127" name="矩形 126"/>
          <p:cNvSpPr/>
          <p:nvPr/>
        </p:nvSpPr>
        <p:spPr>
          <a:xfrm>
            <a:off x="6724433" y="1796952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访问关系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9" name="组合 128"/>
          <p:cNvGrpSpPr/>
          <p:nvPr/>
        </p:nvGrpSpPr>
        <p:grpSpPr>
          <a:xfrm>
            <a:off x="4938603" y="2248951"/>
            <a:ext cx="777875" cy="743473"/>
            <a:chOff x="1027112" y="2564877"/>
            <a:chExt cx="777875" cy="743473"/>
          </a:xfrm>
        </p:grpSpPr>
        <p:sp>
          <p:nvSpPr>
            <p:cNvPr id="130" name="椭圆 129"/>
            <p:cNvSpPr/>
            <p:nvPr/>
          </p:nvSpPr>
          <p:spPr>
            <a:xfrm>
              <a:off x="1027112" y="25648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1" name="等腰三角形 130"/>
            <p:cNvSpPr/>
            <p:nvPr/>
          </p:nvSpPr>
          <p:spPr>
            <a:xfrm>
              <a:off x="1295400" y="2644225"/>
              <a:ext cx="120649" cy="13707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平行四边形 131"/>
            <p:cNvSpPr/>
            <p:nvPr/>
          </p:nvSpPr>
          <p:spPr>
            <a:xfrm>
              <a:off x="1498599" y="2702421"/>
              <a:ext cx="161012" cy="89455"/>
            </a:xfrm>
            <a:prstGeom prst="parallelogram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3" name="菱形 132"/>
            <p:cNvSpPr/>
            <p:nvPr/>
          </p:nvSpPr>
          <p:spPr>
            <a:xfrm>
              <a:off x="1168400" y="2791876"/>
              <a:ext cx="127000" cy="144736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4" name="弦形 133"/>
            <p:cNvSpPr/>
            <p:nvPr/>
          </p:nvSpPr>
          <p:spPr>
            <a:xfrm>
              <a:off x="1365234" y="2860648"/>
              <a:ext cx="150817" cy="136552"/>
            </a:xfrm>
            <a:prstGeom prst="chor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棱台 134"/>
            <p:cNvSpPr/>
            <p:nvPr/>
          </p:nvSpPr>
          <p:spPr>
            <a:xfrm>
              <a:off x="1168400" y="3007776"/>
              <a:ext cx="112941" cy="115901"/>
            </a:xfrm>
            <a:prstGeom prst="beve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6" name="十字形 135"/>
            <p:cNvSpPr/>
            <p:nvPr/>
          </p:nvSpPr>
          <p:spPr>
            <a:xfrm>
              <a:off x="1389291" y="3076549"/>
              <a:ext cx="189814" cy="152452"/>
            </a:xfrm>
            <a:prstGeom prst="plus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7" name="正五边形 136"/>
            <p:cNvSpPr/>
            <p:nvPr/>
          </p:nvSpPr>
          <p:spPr>
            <a:xfrm>
              <a:off x="1579105" y="2860648"/>
              <a:ext cx="148771" cy="154841"/>
            </a:xfrm>
            <a:prstGeom prst="pen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39" name="组合 138"/>
          <p:cNvGrpSpPr/>
          <p:nvPr/>
        </p:nvGrpSpPr>
        <p:grpSpPr>
          <a:xfrm>
            <a:off x="5761037" y="2241261"/>
            <a:ext cx="777875" cy="743473"/>
            <a:chOff x="1027112" y="3466577"/>
            <a:chExt cx="777875" cy="743473"/>
          </a:xfrm>
        </p:grpSpPr>
        <p:sp>
          <p:nvSpPr>
            <p:cNvPr id="140" name="椭圆 139"/>
            <p:cNvSpPr/>
            <p:nvPr/>
          </p:nvSpPr>
          <p:spPr>
            <a:xfrm>
              <a:off x="1027112" y="34665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1" name="等腰三角形 140"/>
            <p:cNvSpPr/>
            <p:nvPr/>
          </p:nvSpPr>
          <p:spPr>
            <a:xfrm>
              <a:off x="1282700" y="3557025"/>
              <a:ext cx="120649" cy="137075"/>
            </a:xfrm>
            <a:prstGeom prst="triangle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2" name="平行四边形 141"/>
            <p:cNvSpPr/>
            <p:nvPr/>
          </p:nvSpPr>
          <p:spPr>
            <a:xfrm>
              <a:off x="1485899" y="3615221"/>
              <a:ext cx="161012" cy="89455"/>
            </a:xfrm>
            <a:prstGeom prst="parallelogram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菱形 142"/>
            <p:cNvSpPr/>
            <p:nvPr/>
          </p:nvSpPr>
          <p:spPr>
            <a:xfrm>
              <a:off x="1155700" y="3704676"/>
              <a:ext cx="127000" cy="144736"/>
            </a:xfrm>
            <a:prstGeom prst="diamon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4" name="弦形 143"/>
            <p:cNvSpPr/>
            <p:nvPr/>
          </p:nvSpPr>
          <p:spPr>
            <a:xfrm>
              <a:off x="1352534" y="3773448"/>
              <a:ext cx="150817" cy="136552"/>
            </a:xfrm>
            <a:prstGeom prst="chord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5" name="棱台 144"/>
            <p:cNvSpPr/>
            <p:nvPr/>
          </p:nvSpPr>
          <p:spPr>
            <a:xfrm>
              <a:off x="1155700" y="3920576"/>
              <a:ext cx="112941" cy="115901"/>
            </a:xfrm>
            <a:prstGeom prst="bevel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6" name="十字形 145"/>
            <p:cNvSpPr/>
            <p:nvPr/>
          </p:nvSpPr>
          <p:spPr>
            <a:xfrm>
              <a:off x="1376591" y="3989349"/>
              <a:ext cx="189814" cy="152452"/>
            </a:xfrm>
            <a:prstGeom prst="plus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7" name="正五边形 146"/>
            <p:cNvSpPr/>
            <p:nvPr/>
          </p:nvSpPr>
          <p:spPr>
            <a:xfrm>
              <a:off x="1566405" y="3773448"/>
              <a:ext cx="148771" cy="154841"/>
            </a:xfrm>
            <a:prstGeom prst="pentagon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9" name="组合 148"/>
          <p:cNvGrpSpPr/>
          <p:nvPr/>
        </p:nvGrpSpPr>
        <p:grpSpPr>
          <a:xfrm>
            <a:off x="6572707" y="2261649"/>
            <a:ext cx="777875" cy="743473"/>
            <a:chOff x="1027112" y="5206478"/>
            <a:chExt cx="777875" cy="743473"/>
          </a:xfrm>
        </p:grpSpPr>
        <p:sp>
          <p:nvSpPr>
            <p:cNvPr id="150" name="椭圆 149"/>
            <p:cNvSpPr/>
            <p:nvPr/>
          </p:nvSpPr>
          <p:spPr>
            <a:xfrm>
              <a:off x="1027112" y="52064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1" name="等腰三角形 150"/>
            <p:cNvSpPr/>
            <p:nvPr/>
          </p:nvSpPr>
          <p:spPr>
            <a:xfrm>
              <a:off x="1282700" y="5295899"/>
              <a:ext cx="120649" cy="137075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2" name="平行四边形 151"/>
            <p:cNvSpPr/>
            <p:nvPr/>
          </p:nvSpPr>
          <p:spPr>
            <a:xfrm>
              <a:off x="1485899" y="5354095"/>
              <a:ext cx="161012" cy="89455"/>
            </a:xfrm>
            <a:prstGeom prst="parallelogram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3" name="菱形 152"/>
            <p:cNvSpPr/>
            <p:nvPr/>
          </p:nvSpPr>
          <p:spPr>
            <a:xfrm>
              <a:off x="1155700" y="5443550"/>
              <a:ext cx="127000" cy="144736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4" name="弦形 153"/>
            <p:cNvSpPr/>
            <p:nvPr/>
          </p:nvSpPr>
          <p:spPr>
            <a:xfrm>
              <a:off x="1352534" y="5512322"/>
              <a:ext cx="150817" cy="136552"/>
            </a:xfrm>
            <a:prstGeom prst="chor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5" name="棱台 154"/>
            <p:cNvSpPr/>
            <p:nvPr/>
          </p:nvSpPr>
          <p:spPr>
            <a:xfrm>
              <a:off x="1155700" y="5659450"/>
              <a:ext cx="112941" cy="115901"/>
            </a:xfrm>
            <a:prstGeom prst="beve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6" name="十字形 155"/>
            <p:cNvSpPr/>
            <p:nvPr/>
          </p:nvSpPr>
          <p:spPr>
            <a:xfrm>
              <a:off x="1376591" y="5728223"/>
              <a:ext cx="189814" cy="152452"/>
            </a:xfrm>
            <a:prstGeom prst="plus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7" name="正五边形 156"/>
            <p:cNvSpPr/>
            <p:nvPr/>
          </p:nvSpPr>
          <p:spPr>
            <a:xfrm>
              <a:off x="1566405" y="5512322"/>
              <a:ext cx="148771" cy="154841"/>
            </a:xfrm>
            <a:prstGeom prst="pentago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59" name="直接连接符 158"/>
          <p:cNvCxnSpPr>
            <a:stCxn id="130" idx="4"/>
          </p:cNvCxnSpPr>
          <p:nvPr/>
        </p:nvCxnSpPr>
        <p:spPr>
          <a:xfrm>
            <a:off x="5327541" y="2992424"/>
            <a:ext cx="1121560" cy="514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直接连接符 159"/>
          <p:cNvCxnSpPr/>
          <p:nvPr/>
        </p:nvCxnSpPr>
        <p:spPr>
          <a:xfrm>
            <a:off x="6164482" y="2992424"/>
            <a:ext cx="536813" cy="5140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/>
          <p:nvPr/>
        </p:nvCxnSpPr>
        <p:spPr>
          <a:xfrm flipH="1">
            <a:off x="7175174" y="3005124"/>
            <a:ext cx="611166" cy="4772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直接连接符 161"/>
          <p:cNvCxnSpPr/>
          <p:nvPr/>
        </p:nvCxnSpPr>
        <p:spPr>
          <a:xfrm flipH="1">
            <a:off x="7000308" y="2992424"/>
            <a:ext cx="1" cy="46459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3" name="椭圆 162"/>
          <p:cNvSpPr/>
          <p:nvPr/>
        </p:nvSpPr>
        <p:spPr>
          <a:xfrm>
            <a:off x="7385726" y="2252359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4" name="圆角矩形 163"/>
          <p:cNvSpPr/>
          <p:nvPr/>
        </p:nvSpPr>
        <p:spPr>
          <a:xfrm>
            <a:off x="6253382" y="3482423"/>
            <a:ext cx="1344926" cy="5363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AppID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7" name="矩形 166"/>
          <p:cNvSpPr/>
          <p:nvPr/>
        </p:nvSpPr>
        <p:spPr>
          <a:xfrm>
            <a:off x="5453042" y="4495016"/>
            <a:ext cx="731858" cy="1013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8" name="矩形 167"/>
          <p:cNvSpPr/>
          <p:nvPr/>
        </p:nvSpPr>
        <p:spPr>
          <a:xfrm>
            <a:off x="6246792" y="4495016"/>
            <a:ext cx="731858" cy="1013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9" name="矩形 168"/>
          <p:cNvSpPr/>
          <p:nvPr/>
        </p:nvSpPr>
        <p:spPr>
          <a:xfrm>
            <a:off x="7053242" y="4495016"/>
            <a:ext cx="731858" cy="1013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b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1" name="直接连接符 170"/>
          <p:cNvCxnSpPr/>
          <p:nvPr/>
        </p:nvCxnSpPr>
        <p:spPr>
          <a:xfrm flipH="1">
            <a:off x="5773372" y="4012692"/>
            <a:ext cx="765540" cy="459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2" name="直接连接符 171"/>
          <p:cNvCxnSpPr/>
          <p:nvPr/>
        </p:nvCxnSpPr>
        <p:spPr>
          <a:xfrm>
            <a:off x="7112000" y="4025905"/>
            <a:ext cx="331439" cy="4693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3" name="直接连接符 172"/>
          <p:cNvCxnSpPr>
            <a:stCxn id="164" idx="2"/>
          </p:cNvCxnSpPr>
          <p:nvPr/>
        </p:nvCxnSpPr>
        <p:spPr>
          <a:xfrm flipH="1">
            <a:off x="6720909" y="4018737"/>
            <a:ext cx="204936" cy="476512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4" name="矩形 173"/>
          <p:cNvSpPr/>
          <p:nvPr/>
        </p:nvSpPr>
        <p:spPr>
          <a:xfrm>
            <a:off x="7855387" y="4495016"/>
            <a:ext cx="731858" cy="1013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5" name="直接连接符 174"/>
          <p:cNvCxnSpPr/>
          <p:nvPr/>
        </p:nvCxnSpPr>
        <p:spPr>
          <a:xfrm>
            <a:off x="7453788" y="4001869"/>
            <a:ext cx="806540" cy="45927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/>
          <p:nvPr/>
        </p:nvCxnSpPr>
        <p:spPr>
          <a:xfrm>
            <a:off x="4787900" y="1209619"/>
            <a:ext cx="0" cy="5305481"/>
          </a:xfrm>
          <a:prstGeom prst="line">
            <a:avLst/>
          </a:prstGeom>
          <a:ln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7" name="组合 6"/>
          <p:cNvGrpSpPr/>
          <p:nvPr/>
        </p:nvGrpSpPr>
        <p:grpSpPr>
          <a:xfrm>
            <a:off x="1799311" y="3726927"/>
            <a:ext cx="777875" cy="743473"/>
            <a:chOff x="1799311" y="3726927"/>
            <a:chExt cx="777875" cy="743473"/>
          </a:xfrm>
        </p:grpSpPr>
        <p:sp>
          <p:nvSpPr>
            <p:cNvPr id="51" name="椭圆 50"/>
            <p:cNvSpPr/>
            <p:nvPr/>
          </p:nvSpPr>
          <p:spPr>
            <a:xfrm>
              <a:off x="1799311" y="372692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30" name="等腰三角形 229"/>
            <p:cNvSpPr/>
            <p:nvPr/>
          </p:nvSpPr>
          <p:spPr>
            <a:xfrm>
              <a:off x="2054899" y="3810005"/>
              <a:ext cx="120649" cy="137075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1" name="平行四边形 230"/>
            <p:cNvSpPr/>
            <p:nvPr/>
          </p:nvSpPr>
          <p:spPr>
            <a:xfrm>
              <a:off x="2258098" y="3868201"/>
              <a:ext cx="161012" cy="89455"/>
            </a:xfrm>
            <a:prstGeom prst="parallelogram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2" name="菱形 231"/>
            <p:cNvSpPr/>
            <p:nvPr/>
          </p:nvSpPr>
          <p:spPr>
            <a:xfrm>
              <a:off x="1927899" y="3957656"/>
              <a:ext cx="127000" cy="144736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3" name="弦形 232"/>
            <p:cNvSpPr/>
            <p:nvPr/>
          </p:nvSpPr>
          <p:spPr>
            <a:xfrm>
              <a:off x="2124733" y="4026428"/>
              <a:ext cx="150817" cy="136552"/>
            </a:xfrm>
            <a:prstGeom prst="chor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4" name="棱台 233"/>
            <p:cNvSpPr/>
            <p:nvPr/>
          </p:nvSpPr>
          <p:spPr>
            <a:xfrm>
              <a:off x="1927899" y="4173556"/>
              <a:ext cx="112941" cy="115901"/>
            </a:xfrm>
            <a:prstGeom prst="beve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5" name="十字形 234"/>
            <p:cNvSpPr/>
            <p:nvPr/>
          </p:nvSpPr>
          <p:spPr>
            <a:xfrm>
              <a:off x="2148790" y="4242329"/>
              <a:ext cx="189814" cy="152452"/>
            </a:xfrm>
            <a:prstGeom prst="plus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6" name="正五边形 235"/>
            <p:cNvSpPr/>
            <p:nvPr/>
          </p:nvSpPr>
          <p:spPr>
            <a:xfrm>
              <a:off x="2338604" y="4026428"/>
              <a:ext cx="148771" cy="154841"/>
            </a:xfrm>
            <a:prstGeom prst="pentago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1" name="椭圆 250"/>
          <p:cNvSpPr/>
          <p:nvPr/>
        </p:nvSpPr>
        <p:spPr>
          <a:xfrm>
            <a:off x="862012" y="5336964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55" name="椭圆 254"/>
          <p:cNvSpPr/>
          <p:nvPr/>
        </p:nvSpPr>
        <p:spPr>
          <a:xfrm>
            <a:off x="1816667" y="5336964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56" name="椭圆 255"/>
          <p:cNvSpPr/>
          <p:nvPr/>
        </p:nvSpPr>
        <p:spPr>
          <a:xfrm>
            <a:off x="2727326" y="5336964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57" name="椭圆 256"/>
          <p:cNvSpPr/>
          <p:nvPr/>
        </p:nvSpPr>
        <p:spPr>
          <a:xfrm>
            <a:off x="3659727" y="5336964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258" name="组合 257"/>
          <p:cNvGrpSpPr/>
          <p:nvPr/>
        </p:nvGrpSpPr>
        <p:grpSpPr>
          <a:xfrm>
            <a:off x="862012" y="3730655"/>
            <a:ext cx="777875" cy="743473"/>
            <a:chOff x="1027112" y="5206478"/>
            <a:chExt cx="777875" cy="743473"/>
          </a:xfrm>
        </p:grpSpPr>
        <p:sp>
          <p:nvSpPr>
            <p:cNvPr id="259" name="椭圆 258"/>
            <p:cNvSpPr/>
            <p:nvPr/>
          </p:nvSpPr>
          <p:spPr>
            <a:xfrm>
              <a:off x="1027112" y="5206478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0" name="等腰三角形 259"/>
            <p:cNvSpPr/>
            <p:nvPr/>
          </p:nvSpPr>
          <p:spPr>
            <a:xfrm>
              <a:off x="1282700" y="5295899"/>
              <a:ext cx="120649" cy="137075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1" name="平行四边形 260"/>
            <p:cNvSpPr/>
            <p:nvPr/>
          </p:nvSpPr>
          <p:spPr>
            <a:xfrm>
              <a:off x="1485899" y="5354095"/>
              <a:ext cx="161012" cy="89455"/>
            </a:xfrm>
            <a:prstGeom prst="parallelogram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2" name="菱形 261"/>
            <p:cNvSpPr/>
            <p:nvPr/>
          </p:nvSpPr>
          <p:spPr>
            <a:xfrm>
              <a:off x="1155700" y="5443550"/>
              <a:ext cx="127000" cy="144736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3" name="弦形 262"/>
            <p:cNvSpPr/>
            <p:nvPr/>
          </p:nvSpPr>
          <p:spPr>
            <a:xfrm>
              <a:off x="1352534" y="5512322"/>
              <a:ext cx="150817" cy="136552"/>
            </a:xfrm>
            <a:prstGeom prst="chor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4" name="棱台 263"/>
            <p:cNvSpPr/>
            <p:nvPr/>
          </p:nvSpPr>
          <p:spPr>
            <a:xfrm>
              <a:off x="1155700" y="5659450"/>
              <a:ext cx="112941" cy="115901"/>
            </a:xfrm>
            <a:prstGeom prst="beve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5" name="十字形 264"/>
            <p:cNvSpPr/>
            <p:nvPr/>
          </p:nvSpPr>
          <p:spPr>
            <a:xfrm>
              <a:off x="1376591" y="5728223"/>
              <a:ext cx="189814" cy="152452"/>
            </a:xfrm>
            <a:prstGeom prst="plus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6" name="正五边形 265"/>
            <p:cNvSpPr/>
            <p:nvPr/>
          </p:nvSpPr>
          <p:spPr>
            <a:xfrm>
              <a:off x="1566405" y="5512322"/>
              <a:ext cx="148771" cy="154841"/>
            </a:xfrm>
            <a:prstGeom prst="pentago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7" name="矩形 266"/>
          <p:cNvSpPr/>
          <p:nvPr/>
        </p:nvSpPr>
        <p:spPr>
          <a:xfrm>
            <a:off x="377151" y="4655096"/>
            <a:ext cx="6626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其他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8" name="直接连接符 267"/>
          <p:cNvCxnSpPr>
            <a:stCxn id="269" idx="4"/>
          </p:cNvCxnSpPr>
          <p:nvPr/>
        </p:nvCxnSpPr>
        <p:spPr>
          <a:xfrm flipH="1">
            <a:off x="7535649" y="2995832"/>
            <a:ext cx="1060100" cy="48608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9" name="椭圆 268"/>
          <p:cNvSpPr/>
          <p:nvPr/>
        </p:nvSpPr>
        <p:spPr>
          <a:xfrm>
            <a:off x="8206811" y="2252359"/>
            <a:ext cx="777875" cy="743473"/>
          </a:xfrm>
          <a:prstGeom prst="ellipse">
            <a:avLst/>
          </a:prstGeom>
          <a:ln w="12700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284" name="等腰三角形 283"/>
          <p:cNvSpPr/>
          <p:nvPr/>
        </p:nvSpPr>
        <p:spPr>
          <a:xfrm>
            <a:off x="7636407" y="2323996"/>
            <a:ext cx="120649" cy="137075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5" name="平行四边形 284"/>
          <p:cNvSpPr/>
          <p:nvPr/>
        </p:nvSpPr>
        <p:spPr>
          <a:xfrm>
            <a:off x="7839606" y="2382192"/>
            <a:ext cx="161012" cy="89455"/>
          </a:xfrm>
          <a:prstGeom prst="parallelogram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6" name="菱形 285"/>
          <p:cNvSpPr/>
          <p:nvPr/>
        </p:nvSpPr>
        <p:spPr>
          <a:xfrm>
            <a:off x="7509407" y="2471647"/>
            <a:ext cx="127000" cy="144736"/>
          </a:xfrm>
          <a:prstGeom prst="diamon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7" name="弦形 286"/>
          <p:cNvSpPr/>
          <p:nvPr/>
        </p:nvSpPr>
        <p:spPr>
          <a:xfrm>
            <a:off x="7706241" y="2540419"/>
            <a:ext cx="150817" cy="136552"/>
          </a:xfrm>
          <a:prstGeom prst="chor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8" name="棱台 287"/>
          <p:cNvSpPr/>
          <p:nvPr/>
        </p:nvSpPr>
        <p:spPr>
          <a:xfrm>
            <a:off x="7509407" y="2687547"/>
            <a:ext cx="112941" cy="115901"/>
          </a:xfrm>
          <a:prstGeom prst="bevel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9" name="十字形 288"/>
          <p:cNvSpPr/>
          <p:nvPr/>
        </p:nvSpPr>
        <p:spPr>
          <a:xfrm>
            <a:off x="7730298" y="2756320"/>
            <a:ext cx="189814" cy="152452"/>
          </a:xfrm>
          <a:prstGeom prst="plu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0" name="正五边形 289"/>
          <p:cNvSpPr/>
          <p:nvPr/>
        </p:nvSpPr>
        <p:spPr>
          <a:xfrm>
            <a:off x="7920112" y="2540419"/>
            <a:ext cx="148771" cy="154841"/>
          </a:xfrm>
          <a:prstGeom prst="pentagon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1" name="矩形 290"/>
          <p:cNvSpPr/>
          <p:nvPr/>
        </p:nvSpPr>
        <p:spPr>
          <a:xfrm>
            <a:off x="7509407" y="1796952"/>
            <a:ext cx="6626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运维人员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2" name="矩形 291"/>
          <p:cNvSpPr/>
          <p:nvPr/>
        </p:nvSpPr>
        <p:spPr>
          <a:xfrm>
            <a:off x="2045346" y="1117084"/>
            <a:ext cx="1832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之前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3" name="矩形 292"/>
          <p:cNvSpPr/>
          <p:nvPr/>
        </p:nvSpPr>
        <p:spPr>
          <a:xfrm>
            <a:off x="6361380" y="1113853"/>
            <a:ext cx="18326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之后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732107" y="2094977"/>
            <a:ext cx="777875" cy="743473"/>
            <a:chOff x="2732107" y="2094977"/>
            <a:chExt cx="777875" cy="743473"/>
          </a:xfrm>
        </p:grpSpPr>
        <p:sp>
          <p:nvSpPr>
            <p:cNvPr id="99" name="椭圆 98"/>
            <p:cNvSpPr/>
            <p:nvPr/>
          </p:nvSpPr>
          <p:spPr>
            <a:xfrm>
              <a:off x="2732107" y="209497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等腰三角形 102"/>
            <p:cNvSpPr/>
            <p:nvPr/>
          </p:nvSpPr>
          <p:spPr>
            <a:xfrm>
              <a:off x="3000395" y="2174325"/>
              <a:ext cx="120649" cy="137075"/>
            </a:xfrm>
            <a:prstGeom prst="triangl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4" name="平行四边形 103"/>
            <p:cNvSpPr/>
            <p:nvPr/>
          </p:nvSpPr>
          <p:spPr>
            <a:xfrm>
              <a:off x="3203594" y="2232521"/>
              <a:ext cx="161012" cy="89455"/>
            </a:xfrm>
            <a:prstGeom prst="parallelogram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5" name="菱形 104"/>
            <p:cNvSpPr/>
            <p:nvPr/>
          </p:nvSpPr>
          <p:spPr>
            <a:xfrm>
              <a:off x="2873395" y="2321976"/>
              <a:ext cx="127000" cy="144736"/>
            </a:xfrm>
            <a:prstGeom prst="diamon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6" name="弦形 105"/>
            <p:cNvSpPr/>
            <p:nvPr/>
          </p:nvSpPr>
          <p:spPr>
            <a:xfrm>
              <a:off x="3070229" y="2390748"/>
              <a:ext cx="150817" cy="136552"/>
            </a:xfrm>
            <a:prstGeom prst="chord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7" name="棱台 106"/>
            <p:cNvSpPr/>
            <p:nvPr/>
          </p:nvSpPr>
          <p:spPr>
            <a:xfrm>
              <a:off x="2873395" y="2537876"/>
              <a:ext cx="112941" cy="115901"/>
            </a:xfrm>
            <a:prstGeom prst="bevel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1" name="正五边形 210"/>
            <p:cNvSpPr/>
            <p:nvPr/>
          </p:nvSpPr>
          <p:spPr>
            <a:xfrm>
              <a:off x="3287623" y="2383035"/>
              <a:ext cx="148771" cy="154841"/>
            </a:xfrm>
            <a:prstGeom prst="pentagon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2732107" y="3726927"/>
            <a:ext cx="777875" cy="743473"/>
            <a:chOff x="2732107" y="3726927"/>
            <a:chExt cx="777875" cy="743473"/>
          </a:xfrm>
        </p:grpSpPr>
        <p:sp>
          <p:nvSpPr>
            <p:cNvPr id="101" name="椭圆 100"/>
            <p:cNvSpPr/>
            <p:nvPr/>
          </p:nvSpPr>
          <p:spPr>
            <a:xfrm>
              <a:off x="2732107" y="3726927"/>
              <a:ext cx="777875" cy="743473"/>
            </a:xfrm>
            <a:prstGeom prst="ellipse">
              <a:avLst/>
            </a:prstGeom>
            <a:ln w="1270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4" name="等腰三角形 243"/>
            <p:cNvSpPr/>
            <p:nvPr/>
          </p:nvSpPr>
          <p:spPr>
            <a:xfrm>
              <a:off x="2987695" y="3810005"/>
              <a:ext cx="120649" cy="137075"/>
            </a:xfrm>
            <a:prstGeom prst="triangle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6" name="菱形 245"/>
            <p:cNvSpPr/>
            <p:nvPr/>
          </p:nvSpPr>
          <p:spPr>
            <a:xfrm>
              <a:off x="2860695" y="3957656"/>
              <a:ext cx="127000" cy="144736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8" name="棱台 247"/>
            <p:cNvSpPr/>
            <p:nvPr/>
          </p:nvSpPr>
          <p:spPr>
            <a:xfrm>
              <a:off x="2860695" y="4173556"/>
              <a:ext cx="112941" cy="115901"/>
            </a:xfrm>
            <a:prstGeom prst="bevel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9" name="十字形 248"/>
            <p:cNvSpPr/>
            <p:nvPr/>
          </p:nvSpPr>
          <p:spPr>
            <a:xfrm>
              <a:off x="3081586" y="4242329"/>
              <a:ext cx="189814" cy="152452"/>
            </a:xfrm>
            <a:prstGeom prst="plus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0" name="正五边形 249"/>
            <p:cNvSpPr/>
            <p:nvPr/>
          </p:nvSpPr>
          <p:spPr>
            <a:xfrm>
              <a:off x="3271400" y="4026428"/>
              <a:ext cx="148771" cy="154841"/>
            </a:xfrm>
            <a:prstGeom prst="pentagon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8" name="平行四边形 217"/>
            <p:cNvSpPr/>
            <p:nvPr/>
          </p:nvSpPr>
          <p:spPr>
            <a:xfrm>
              <a:off x="3194472" y="3875913"/>
              <a:ext cx="161012" cy="89455"/>
            </a:xfrm>
            <a:prstGeom prst="parallelogram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9" name="弦形 218"/>
            <p:cNvSpPr/>
            <p:nvPr/>
          </p:nvSpPr>
          <p:spPr>
            <a:xfrm>
              <a:off x="3061107" y="4034140"/>
              <a:ext cx="150817" cy="136552"/>
            </a:xfrm>
            <a:prstGeom prst="chor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3673235" y="3726927"/>
            <a:ext cx="777875" cy="743473"/>
            <a:chOff x="3673235" y="3726927"/>
            <a:chExt cx="777875" cy="743473"/>
          </a:xfrm>
        </p:grpSpPr>
        <p:grpSp>
          <p:nvGrpSpPr>
            <p:cNvPr id="15" name="组合 14"/>
            <p:cNvGrpSpPr/>
            <p:nvPr/>
          </p:nvGrpSpPr>
          <p:grpSpPr>
            <a:xfrm>
              <a:off x="3673235" y="3726927"/>
              <a:ext cx="777875" cy="743473"/>
              <a:chOff x="3673235" y="3726927"/>
              <a:chExt cx="777875" cy="743473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3673235" y="3726927"/>
                <a:ext cx="777875" cy="743473"/>
              </a:xfrm>
              <a:prstGeom prst="ellipse">
                <a:avLst/>
              </a:prstGeom>
              <a:ln w="1270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240" name="弦形 239"/>
              <p:cNvSpPr/>
              <p:nvPr/>
            </p:nvSpPr>
            <p:spPr>
              <a:xfrm>
                <a:off x="3998657" y="4026428"/>
                <a:ext cx="150817" cy="136552"/>
              </a:xfrm>
              <a:prstGeom prst="chord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1" name="棱台 240"/>
              <p:cNvSpPr/>
              <p:nvPr/>
            </p:nvSpPr>
            <p:spPr>
              <a:xfrm>
                <a:off x="3801823" y="4173556"/>
                <a:ext cx="112941" cy="115901"/>
              </a:xfrm>
              <a:prstGeom prst="bevel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2" name="十字形 241"/>
              <p:cNvSpPr/>
              <p:nvPr/>
            </p:nvSpPr>
            <p:spPr>
              <a:xfrm>
                <a:off x="4022714" y="4242329"/>
                <a:ext cx="189814" cy="152452"/>
              </a:xfrm>
              <a:prstGeom prst="plus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3" name="正五边形 242"/>
              <p:cNvSpPr/>
              <p:nvPr/>
            </p:nvSpPr>
            <p:spPr>
              <a:xfrm>
                <a:off x="4212528" y="4026428"/>
                <a:ext cx="148771" cy="154841"/>
              </a:xfrm>
              <a:prstGeom prst="pentagon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12" name="等腰三角形 211"/>
              <p:cNvSpPr/>
              <p:nvPr/>
            </p:nvSpPr>
            <p:spPr>
              <a:xfrm>
                <a:off x="3878023" y="3817975"/>
                <a:ext cx="120649" cy="137075"/>
              </a:xfrm>
              <a:prstGeom prst="triangle">
                <a:avLst/>
              </a:prstGeom>
            </p:spPr>
            <p:style>
              <a:lnRef idx="1">
                <a:schemeClr val="accent6"/>
              </a:lnRef>
              <a:fillRef idx="3">
                <a:schemeClr val="accent6"/>
              </a:fillRef>
              <a:effectRef idx="2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20" name="菱形 219"/>
            <p:cNvSpPr/>
            <p:nvPr/>
          </p:nvSpPr>
          <p:spPr>
            <a:xfrm>
              <a:off x="3782715" y="3964609"/>
              <a:ext cx="127000" cy="144736"/>
            </a:xfrm>
            <a:prstGeom prst="diamond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1" name="平行四边形 220"/>
            <p:cNvSpPr/>
            <p:nvPr/>
          </p:nvSpPr>
          <p:spPr>
            <a:xfrm>
              <a:off x="4116492" y="3882866"/>
              <a:ext cx="161012" cy="89455"/>
            </a:xfrm>
            <a:prstGeom prst="parallelogram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06" name="矩形 205"/>
          <p:cNvSpPr/>
          <p:nvPr/>
        </p:nvSpPr>
        <p:spPr>
          <a:xfrm>
            <a:off x="8303163" y="1796952"/>
            <a:ext cx="5851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级别等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5712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/>
      <p:bldP spid="126" grpId="0"/>
      <p:bldP spid="127" grpId="0"/>
      <p:bldP spid="163" grpId="0" animBg="1"/>
      <p:bldP spid="164" grpId="0" animBg="1"/>
      <p:bldP spid="167" grpId="0" animBg="1"/>
      <p:bldP spid="168" grpId="0" animBg="1"/>
      <p:bldP spid="169" grpId="0" animBg="1"/>
      <p:bldP spid="174" grpId="0" animBg="1"/>
      <p:bldP spid="269" grpId="0" animBg="1"/>
      <p:bldP spid="284" grpId="0" animBg="1"/>
      <p:bldP spid="285" grpId="0" animBg="1"/>
      <p:bldP spid="286" grpId="0" animBg="1"/>
      <p:bldP spid="287" grpId="0" animBg="1"/>
      <p:bldP spid="288" grpId="0" animBg="1"/>
      <p:bldP spid="289" grpId="0" animBg="1"/>
      <p:bldP spid="290" grpId="0" animBg="1"/>
      <p:bldP spid="291" grpId="0"/>
      <p:bldP spid="293" grpId="0"/>
      <p:bldP spid="20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485905" y="4268582"/>
            <a:ext cx="5992012" cy="1148680"/>
          </a:xfrm>
          <a:prstGeom prst="rect">
            <a:avLst/>
          </a:prstGeom>
          <a:noFill/>
          <a:ln w="15875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7" name="矩形 136"/>
          <p:cNvSpPr/>
          <p:nvPr/>
        </p:nvSpPr>
        <p:spPr>
          <a:xfrm>
            <a:off x="495979" y="2407315"/>
            <a:ext cx="5981938" cy="1815355"/>
          </a:xfrm>
          <a:prstGeom prst="rect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减少人工干预</a:t>
            </a:r>
            <a:endParaRPr lang="zh-CN" altLang="en-US" dirty="0"/>
          </a:p>
        </p:txBody>
      </p:sp>
      <p:sp>
        <p:nvSpPr>
          <p:cNvPr id="60" name="矩形 59"/>
          <p:cNvSpPr/>
          <p:nvPr/>
        </p:nvSpPr>
        <p:spPr>
          <a:xfrm>
            <a:off x="4463577" y="4488372"/>
            <a:ext cx="1637290" cy="63542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sp>
        <p:nvSpPr>
          <p:cNvPr id="62" name="矩形 61"/>
          <p:cNvSpPr/>
          <p:nvPr/>
        </p:nvSpPr>
        <p:spPr>
          <a:xfrm>
            <a:off x="493362" y="1636427"/>
            <a:ext cx="5984555" cy="714841"/>
          </a:xfrm>
          <a:prstGeom prst="rect">
            <a:avLst/>
          </a:prstGeom>
          <a:ln w="15875">
            <a:solidFill>
              <a:schemeClr val="tx1"/>
            </a:solidFill>
            <a:prstDash val="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1191539" y="1804331"/>
            <a:ext cx="1041055" cy="3837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配置策略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1145508" y="2474214"/>
            <a:ext cx="1343216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新机器发现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笑脸 70"/>
          <p:cNvSpPr/>
          <p:nvPr/>
        </p:nvSpPr>
        <p:spPr>
          <a:xfrm>
            <a:off x="539726" y="1072823"/>
            <a:ext cx="422928" cy="255800"/>
          </a:xfrm>
          <a:prstGeom prst="smileyFac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cxnSp>
        <p:nvCxnSpPr>
          <p:cNvPr id="72" name="直接箭头连接符 71"/>
          <p:cNvCxnSpPr/>
          <p:nvPr/>
        </p:nvCxnSpPr>
        <p:spPr>
          <a:xfrm>
            <a:off x="832356" y="1365676"/>
            <a:ext cx="412339" cy="239223"/>
          </a:xfrm>
          <a:prstGeom prst="straightConnector1">
            <a:avLst/>
          </a:prstGeom>
          <a:ln>
            <a:headEnd type="none" w="med" len="med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2" name="组合 81"/>
          <p:cNvGrpSpPr/>
          <p:nvPr/>
        </p:nvGrpSpPr>
        <p:grpSpPr>
          <a:xfrm>
            <a:off x="4551023" y="4590591"/>
            <a:ext cx="619465" cy="461802"/>
            <a:chOff x="8516514" y="2855625"/>
            <a:chExt cx="619465" cy="461802"/>
          </a:xfrm>
        </p:grpSpPr>
        <p:sp>
          <p:nvSpPr>
            <p:cNvPr id="83" name="圆角矩形 82"/>
            <p:cNvSpPr/>
            <p:nvPr/>
          </p:nvSpPr>
          <p:spPr>
            <a:xfrm>
              <a:off x="8516514" y="2967118"/>
              <a:ext cx="619465" cy="35030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圆角矩形 83"/>
            <p:cNvSpPr/>
            <p:nvPr/>
          </p:nvSpPr>
          <p:spPr>
            <a:xfrm>
              <a:off x="8820894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圆角矩形 84"/>
            <p:cNvSpPr/>
            <p:nvPr/>
          </p:nvSpPr>
          <p:spPr>
            <a:xfrm>
              <a:off x="8516882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5406246" y="4597596"/>
            <a:ext cx="619465" cy="461802"/>
            <a:chOff x="8516514" y="2855625"/>
            <a:chExt cx="619465" cy="461802"/>
          </a:xfrm>
        </p:grpSpPr>
        <p:sp>
          <p:nvSpPr>
            <p:cNvPr id="87" name="圆角矩形 86"/>
            <p:cNvSpPr/>
            <p:nvPr/>
          </p:nvSpPr>
          <p:spPr>
            <a:xfrm>
              <a:off x="8516514" y="2967118"/>
              <a:ext cx="619465" cy="350309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圆角矩形 87"/>
            <p:cNvSpPr/>
            <p:nvPr/>
          </p:nvSpPr>
          <p:spPr>
            <a:xfrm>
              <a:off x="8820894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>
              <a:off x="8516882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94" name="文本框 93"/>
          <p:cNvSpPr txBox="1"/>
          <p:nvPr/>
        </p:nvSpPr>
        <p:spPr>
          <a:xfrm>
            <a:off x="484378" y="1634459"/>
            <a:ext cx="7603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服务管理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5127827" y="4692471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887158" y="4488372"/>
            <a:ext cx="1626032" cy="63542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grpSp>
        <p:nvGrpSpPr>
          <p:cNvPr id="98" name="组合 97"/>
          <p:cNvGrpSpPr/>
          <p:nvPr/>
        </p:nvGrpSpPr>
        <p:grpSpPr>
          <a:xfrm>
            <a:off x="962286" y="4545581"/>
            <a:ext cx="619465" cy="461802"/>
            <a:chOff x="8516514" y="2855625"/>
            <a:chExt cx="619465" cy="461802"/>
          </a:xfrm>
        </p:grpSpPr>
        <p:sp>
          <p:nvSpPr>
            <p:cNvPr id="99" name="圆角矩形 98"/>
            <p:cNvSpPr/>
            <p:nvPr/>
          </p:nvSpPr>
          <p:spPr>
            <a:xfrm>
              <a:off x="8516514" y="2967118"/>
              <a:ext cx="619465" cy="350309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0" name="圆角矩形 99"/>
            <p:cNvSpPr/>
            <p:nvPr/>
          </p:nvSpPr>
          <p:spPr>
            <a:xfrm>
              <a:off x="8820894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1" name="圆角矩形 100"/>
            <p:cNvSpPr/>
            <p:nvPr/>
          </p:nvSpPr>
          <p:spPr>
            <a:xfrm>
              <a:off x="8516882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02" name="组合 101"/>
          <p:cNvGrpSpPr/>
          <p:nvPr/>
        </p:nvGrpSpPr>
        <p:grpSpPr>
          <a:xfrm>
            <a:off x="1804983" y="4552586"/>
            <a:ext cx="619465" cy="461802"/>
            <a:chOff x="8516514" y="2855625"/>
            <a:chExt cx="619465" cy="461802"/>
          </a:xfrm>
        </p:grpSpPr>
        <p:sp>
          <p:nvSpPr>
            <p:cNvPr id="103" name="圆角矩形 102"/>
            <p:cNvSpPr/>
            <p:nvPr/>
          </p:nvSpPr>
          <p:spPr>
            <a:xfrm>
              <a:off x="8516514" y="2967118"/>
              <a:ext cx="619465" cy="350309"/>
            </a:xfrm>
            <a:prstGeom prst="roundRect">
              <a:avLst/>
            </a:prstGeom>
            <a:ln/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>
              <a:off x="8820894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圆角矩形 104"/>
            <p:cNvSpPr/>
            <p:nvPr/>
          </p:nvSpPr>
          <p:spPr>
            <a:xfrm>
              <a:off x="8516882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6" name="文本框 105"/>
          <p:cNvSpPr txBox="1"/>
          <p:nvPr/>
        </p:nvSpPr>
        <p:spPr>
          <a:xfrm>
            <a:off x="1513331" y="4647461"/>
            <a:ext cx="4170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2681808" y="4488372"/>
            <a:ext cx="1634170" cy="635421"/>
          </a:xfrm>
          <a:prstGeom prst="rect">
            <a:avLst/>
          </a:prstGeom>
          <a:noFill/>
          <a:ln w="1270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/>
          </a:p>
        </p:txBody>
      </p:sp>
      <p:grpSp>
        <p:nvGrpSpPr>
          <p:cNvPr id="108" name="组合 107"/>
          <p:cNvGrpSpPr/>
          <p:nvPr/>
        </p:nvGrpSpPr>
        <p:grpSpPr>
          <a:xfrm>
            <a:off x="2756935" y="4545581"/>
            <a:ext cx="619465" cy="461802"/>
            <a:chOff x="8516514" y="2855625"/>
            <a:chExt cx="619465" cy="461802"/>
          </a:xfrm>
        </p:grpSpPr>
        <p:sp>
          <p:nvSpPr>
            <p:cNvPr id="109" name="圆角矩形 108"/>
            <p:cNvSpPr/>
            <p:nvPr/>
          </p:nvSpPr>
          <p:spPr>
            <a:xfrm>
              <a:off x="8516514" y="2967118"/>
              <a:ext cx="619465" cy="350309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>
              <a:off x="8820894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1" name="圆角矩形 110"/>
            <p:cNvSpPr/>
            <p:nvPr/>
          </p:nvSpPr>
          <p:spPr>
            <a:xfrm>
              <a:off x="8516882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3587106" y="4552586"/>
            <a:ext cx="619465" cy="461802"/>
            <a:chOff x="8516514" y="2855625"/>
            <a:chExt cx="619465" cy="461802"/>
          </a:xfrm>
        </p:grpSpPr>
        <p:sp>
          <p:nvSpPr>
            <p:cNvPr id="113" name="圆角矩形 112"/>
            <p:cNvSpPr/>
            <p:nvPr/>
          </p:nvSpPr>
          <p:spPr>
            <a:xfrm>
              <a:off x="8516514" y="2967118"/>
              <a:ext cx="619465" cy="350309"/>
            </a:xfrm>
            <a:prstGeom prst="roundRect">
              <a:avLst/>
            </a:prstGeom>
            <a:ln/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1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N</a:t>
              </a:r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8820894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8516882" y="2855625"/>
              <a:ext cx="315085" cy="144016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6" name="文本框 115"/>
          <p:cNvSpPr txBox="1"/>
          <p:nvPr/>
        </p:nvSpPr>
        <p:spPr>
          <a:xfrm>
            <a:off x="3320860" y="4647461"/>
            <a:ext cx="3513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3360726" y="5047929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圆角矩形 132"/>
          <p:cNvSpPr/>
          <p:nvPr/>
        </p:nvSpPr>
        <p:spPr>
          <a:xfrm>
            <a:off x="3463734" y="1815665"/>
            <a:ext cx="1134078" cy="3837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报警策略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4" name="圆角矩形 133"/>
          <p:cNvSpPr/>
          <p:nvPr/>
        </p:nvSpPr>
        <p:spPr>
          <a:xfrm>
            <a:off x="2288472" y="1804331"/>
            <a:ext cx="1124282" cy="3837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监控策略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5" name="圆角矩形 134"/>
          <p:cNvSpPr/>
          <p:nvPr/>
        </p:nvSpPr>
        <p:spPr>
          <a:xfrm>
            <a:off x="5820470" y="1818947"/>
            <a:ext cx="548752" cy="3837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8" name="圆角矩形 137"/>
          <p:cNvSpPr/>
          <p:nvPr/>
        </p:nvSpPr>
        <p:spPr>
          <a:xfrm>
            <a:off x="2549359" y="2474292"/>
            <a:ext cx="1630668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策略变更嗅探</a:t>
            </a:r>
            <a:endParaRPr lang="zh-CN" altLang="en-US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0" name="圆角矩形 139"/>
          <p:cNvSpPr/>
          <p:nvPr/>
        </p:nvSpPr>
        <p:spPr>
          <a:xfrm>
            <a:off x="1137541" y="2907273"/>
            <a:ext cx="1665772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自动生成监控</a:t>
            </a:r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1" name="圆角矩形 140"/>
          <p:cNvSpPr/>
          <p:nvPr/>
        </p:nvSpPr>
        <p:spPr>
          <a:xfrm>
            <a:off x="2874868" y="2908833"/>
            <a:ext cx="1695383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通用配置分发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2" name="圆角矩形 141"/>
          <p:cNvSpPr/>
          <p:nvPr/>
        </p:nvSpPr>
        <p:spPr>
          <a:xfrm>
            <a:off x="4641806" y="2908833"/>
            <a:ext cx="1727417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配置分发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3" name="文本框 142"/>
          <p:cNvSpPr txBox="1"/>
          <p:nvPr/>
        </p:nvSpPr>
        <p:spPr>
          <a:xfrm>
            <a:off x="435441" y="2823875"/>
            <a:ext cx="7615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自动机制</a:t>
            </a:r>
            <a:endParaRPr lang="zh-CN" altLang="en-US" sz="20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4" name="圆角矩形 143"/>
          <p:cNvSpPr/>
          <p:nvPr/>
        </p:nvSpPr>
        <p:spPr>
          <a:xfrm>
            <a:off x="4643195" y="1822566"/>
            <a:ext cx="1134078" cy="3837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机器列表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5" name="圆角矩形 144"/>
          <p:cNvSpPr/>
          <p:nvPr/>
        </p:nvSpPr>
        <p:spPr>
          <a:xfrm>
            <a:off x="4249709" y="2480960"/>
            <a:ext cx="2119513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自动生成配置策略树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7" name="圆角矩形 146"/>
          <p:cNvSpPr/>
          <p:nvPr/>
        </p:nvSpPr>
        <p:spPr>
          <a:xfrm>
            <a:off x="4291714" y="3343027"/>
            <a:ext cx="2077509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自动更新发布目的地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8" name="圆角矩形 147"/>
          <p:cNvSpPr/>
          <p:nvPr/>
        </p:nvSpPr>
        <p:spPr>
          <a:xfrm>
            <a:off x="1135220" y="3333978"/>
            <a:ext cx="1518784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基础监控部署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9" name="圆角矩形 148"/>
          <p:cNvSpPr/>
          <p:nvPr/>
        </p:nvSpPr>
        <p:spPr>
          <a:xfrm>
            <a:off x="2712777" y="3333978"/>
            <a:ext cx="1511261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私有监控部署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0" name="圆角矩形 149"/>
          <p:cNvSpPr/>
          <p:nvPr/>
        </p:nvSpPr>
        <p:spPr>
          <a:xfrm>
            <a:off x="1135221" y="3772868"/>
            <a:ext cx="5234002" cy="383700"/>
          </a:xfrm>
          <a:prstGeom prst="roundRect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6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1283431" y="4268582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3047059" y="4270882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3" name="文本框 152"/>
          <p:cNvSpPr txBox="1"/>
          <p:nvPr/>
        </p:nvSpPr>
        <p:spPr>
          <a:xfrm>
            <a:off x="4865326" y="4268795"/>
            <a:ext cx="63511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 err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AppN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4" name="圆角矩形 153"/>
          <p:cNvSpPr/>
          <p:nvPr/>
        </p:nvSpPr>
        <p:spPr>
          <a:xfrm rot="20660342">
            <a:off x="5206893" y="569986"/>
            <a:ext cx="3924645" cy="867462"/>
          </a:xfrm>
          <a:prstGeom prst="roundRect">
            <a:avLst>
              <a:gd name="adj" fmla="val 34304"/>
            </a:avLst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85719" tIns="42861" rIns="85719" bIns="42861" rtlCol="0" anchor="ctr"/>
          <a:lstStyle/>
          <a:p>
            <a:pPr algn="ctr"/>
            <a:r>
              <a:rPr lang="zh-CN" altLang="en-US" sz="3600" b="1" dirty="0" smtClean="0">
                <a:solidFill>
                  <a:srgbClr val="00B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高效，无遗漏！</a:t>
            </a:r>
            <a:endParaRPr lang="zh-CN" altLang="en-US" sz="3600" b="1" dirty="0">
              <a:solidFill>
                <a:srgbClr val="00B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内容占位符 5"/>
          <p:cNvSpPr>
            <a:spLocks noGrp="1"/>
          </p:cNvSpPr>
          <p:nvPr>
            <p:ph idx="1"/>
          </p:nvPr>
        </p:nvSpPr>
        <p:spPr>
          <a:xfrm>
            <a:off x="6612173" y="2131727"/>
            <a:ext cx="2472708" cy="39643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1600" b="1" dirty="0" smtClean="0"/>
              <a:t>机器规模越大效果越明显</a:t>
            </a:r>
            <a:endParaRPr lang="en-US" altLang="zh-CN" sz="1600" b="1" dirty="0" smtClean="0"/>
          </a:p>
          <a:p>
            <a:pPr>
              <a:buFont typeface="+mj-lt"/>
              <a:buAutoNum type="arabicPeriod"/>
            </a:pPr>
            <a:r>
              <a:rPr lang="zh-CN" altLang="en-US" sz="1600" dirty="0" smtClean="0"/>
              <a:t>当某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中有新机器到位时，会对该机器</a:t>
            </a:r>
            <a:r>
              <a:rPr lang="zh-CN" altLang="en-US" sz="1600" dirty="0"/>
              <a:t>自动</a:t>
            </a:r>
            <a:r>
              <a:rPr lang="zh-CN" altLang="en-US" sz="1600" dirty="0" smtClean="0"/>
              <a:t>部署相关的系统配置、监控项，同时自动更新对应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的代码发布地址列表</a:t>
            </a:r>
            <a:endParaRPr lang="en-US" altLang="zh-CN" sz="1600" dirty="0" smtClean="0"/>
          </a:p>
          <a:p>
            <a:pPr>
              <a:buFont typeface="+mj-lt"/>
              <a:buAutoNum type="arabicPeriod"/>
            </a:pPr>
            <a:r>
              <a:rPr lang="zh-CN" altLang="en-US" sz="1600" dirty="0" smtClean="0"/>
              <a:t>当某个</a:t>
            </a:r>
            <a:r>
              <a:rPr lang="en-US" altLang="zh-CN" sz="1600" dirty="0" smtClean="0"/>
              <a:t>App</a:t>
            </a:r>
            <a:r>
              <a:rPr lang="zh-CN" altLang="en-US" sz="1600" dirty="0" smtClean="0"/>
              <a:t>有系统配置更新、监控策略更新时，会下发到所有相关的机器</a:t>
            </a:r>
            <a:endParaRPr lang="en-US" altLang="zh-CN" sz="1600" dirty="0" smtClean="0"/>
          </a:p>
        </p:txBody>
      </p:sp>
      <p:sp>
        <p:nvSpPr>
          <p:cNvPr id="63" name="内容占位符 5"/>
          <p:cNvSpPr txBox="1">
            <a:spLocks/>
          </p:cNvSpPr>
          <p:nvPr/>
        </p:nvSpPr>
        <p:spPr>
          <a:xfrm>
            <a:off x="1135220" y="1066893"/>
            <a:ext cx="3141502" cy="54557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zh-CN" altLang="en-US" sz="1600" b="1" dirty="0" smtClean="0"/>
              <a:t>只需针对</a:t>
            </a:r>
            <a:r>
              <a:rPr lang="en-US" altLang="zh-CN" sz="1600" b="1" dirty="0" err="1" smtClean="0"/>
              <a:t>Appid</a:t>
            </a:r>
            <a:r>
              <a:rPr lang="zh-CN" altLang="en-US" sz="1600" b="1" dirty="0" smtClean="0"/>
              <a:t>设置一次相关策略，其他工作全部自动完成</a:t>
            </a:r>
            <a:endParaRPr lang="en-US" altLang="zh-CN" sz="1600" b="1" dirty="0" smtClean="0"/>
          </a:p>
        </p:txBody>
      </p:sp>
    </p:spTree>
    <p:extLst>
      <p:ext uri="{BB962C8B-B14F-4D97-AF65-F5344CB8AC3E}">
        <p14:creationId xmlns:p14="http://schemas.microsoft.com/office/powerpoint/2010/main" val="128323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时间</a:t>
            </a:r>
            <a:r>
              <a:rPr lang="zh-CN" altLang="en-US" dirty="0"/>
              <a:t>都</a:t>
            </a:r>
            <a:r>
              <a:rPr lang="zh-CN" altLang="en-US" dirty="0" smtClean="0"/>
              <a:t>去</a:t>
            </a:r>
            <a:r>
              <a:rPr lang="zh-CN" altLang="en-US" dirty="0"/>
              <a:t>哪儿了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56027" y="1583679"/>
            <a:ext cx="3693903" cy="3217675"/>
            <a:chOff x="656027" y="2102967"/>
            <a:chExt cx="3693903" cy="3217675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t="13710" r="-762"/>
            <a:stretch/>
          </p:blipFill>
          <p:spPr>
            <a:xfrm>
              <a:off x="656027" y="3226525"/>
              <a:ext cx="3693903" cy="2094117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45883" y="2102967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救火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4841136" y="1583181"/>
            <a:ext cx="3480837" cy="3120671"/>
            <a:chOff x="4841136" y="2102469"/>
            <a:chExt cx="3480837" cy="3120671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4"/>
            <a:srcRect t="9954"/>
            <a:stretch/>
          </p:blipFill>
          <p:spPr>
            <a:xfrm>
              <a:off x="4841136" y="3213463"/>
              <a:ext cx="3480837" cy="2009677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6104965" y="2102469"/>
              <a:ext cx="100540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3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防火</a:t>
              </a:r>
              <a:endParaRPr lang="zh-CN" altLang="en-US" sz="3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矩形 9"/>
          <p:cNvSpPr/>
          <p:nvPr/>
        </p:nvSpPr>
        <p:spPr>
          <a:xfrm>
            <a:off x="25785" y="2522468"/>
            <a:ext cx="9144000" cy="2825491"/>
          </a:xfrm>
          <a:prstGeom prst="rect">
            <a:avLst/>
          </a:prstGeom>
          <a:solidFill>
            <a:srgbClr val="2BAAFF">
              <a:alpha val="70000"/>
            </a:srgbClr>
          </a:solidFill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7"/>
          <p:cNvSpPr>
            <a:spLocks noChangeArrowheads="1"/>
          </p:cNvSpPr>
          <p:nvPr/>
        </p:nvSpPr>
        <p:spPr bwMode="auto">
          <a:xfrm>
            <a:off x="821674" y="2832687"/>
            <a:ext cx="7628421" cy="20621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越是做到高级阶段，防火的工作所占的比重就会越高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 defTabSz="914400">
              <a:buFont typeface="Arial" panose="020B0604020202020204" pitchFamily="34" charset="0"/>
              <a:buChar char="•"/>
              <a:defRPr/>
            </a:pP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</a:t>
            </a:r>
            <a:r>
              <a: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救火到防火，不是一蹴而就的事情，应该是个逐渐演进的</a:t>
            </a:r>
            <a:r>
              <a:rPr lang="zh-CN" altLang="en-US" sz="3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en-US" altLang="zh-CN" sz="3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883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应用间复杂且不透明的访问关系</a:t>
            </a:r>
            <a:endParaRPr lang="zh-CN" altLang="en-US" dirty="0"/>
          </a:p>
        </p:txBody>
      </p:sp>
      <p:sp>
        <p:nvSpPr>
          <p:cNvPr id="80" name="文本框 79"/>
          <p:cNvSpPr txBox="1"/>
          <p:nvPr/>
        </p:nvSpPr>
        <p:spPr>
          <a:xfrm>
            <a:off x="5340791" y="5351272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……</a:t>
            </a:r>
            <a:endParaRPr lang="zh-CN" altLang="en-US" sz="3200" b="1" dirty="0"/>
          </a:p>
        </p:txBody>
      </p:sp>
      <p:sp>
        <p:nvSpPr>
          <p:cNvPr id="81" name="文本框 80"/>
          <p:cNvSpPr txBox="1"/>
          <p:nvPr/>
        </p:nvSpPr>
        <p:spPr>
          <a:xfrm>
            <a:off x="7375100" y="4625497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……</a:t>
            </a:r>
            <a:endParaRPr lang="zh-CN" altLang="en-US" sz="3200" b="1" dirty="0"/>
          </a:p>
        </p:txBody>
      </p:sp>
      <p:grpSp>
        <p:nvGrpSpPr>
          <p:cNvPr id="82" name="组合 81"/>
          <p:cNvGrpSpPr/>
          <p:nvPr/>
        </p:nvGrpSpPr>
        <p:grpSpPr>
          <a:xfrm>
            <a:off x="1261921" y="2515413"/>
            <a:ext cx="1182199" cy="1112291"/>
            <a:chOff x="2523728" y="1694409"/>
            <a:chExt cx="1182199" cy="1112291"/>
          </a:xfrm>
        </p:grpSpPr>
        <p:sp>
          <p:nvSpPr>
            <p:cNvPr id="83" name="矩形 82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矩形 86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矩形 87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矩形 89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App1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92" name="直接连接符 91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3" name="组合 92"/>
          <p:cNvGrpSpPr/>
          <p:nvPr/>
        </p:nvGrpSpPr>
        <p:grpSpPr>
          <a:xfrm>
            <a:off x="2881720" y="2515413"/>
            <a:ext cx="1182199" cy="1112291"/>
            <a:chOff x="2523728" y="1694409"/>
            <a:chExt cx="1182199" cy="1112291"/>
          </a:xfrm>
        </p:grpSpPr>
        <p:sp>
          <p:nvSpPr>
            <p:cNvPr id="94" name="矩形 93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App2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0" name="直接连接符 99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4500421" y="2515413"/>
            <a:ext cx="1182199" cy="1112291"/>
            <a:chOff x="2523728" y="1694409"/>
            <a:chExt cx="1182199" cy="1112291"/>
          </a:xfrm>
        </p:grpSpPr>
        <p:sp>
          <p:nvSpPr>
            <p:cNvPr id="102" name="矩形 101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App3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组合 108"/>
          <p:cNvGrpSpPr/>
          <p:nvPr/>
        </p:nvGrpSpPr>
        <p:grpSpPr>
          <a:xfrm>
            <a:off x="6151970" y="2515413"/>
            <a:ext cx="1182199" cy="1112291"/>
            <a:chOff x="2523728" y="1694409"/>
            <a:chExt cx="1182199" cy="1112291"/>
          </a:xfrm>
        </p:grpSpPr>
        <p:sp>
          <p:nvSpPr>
            <p:cNvPr id="110" name="矩形 109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1" name="矩形 110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2" name="矩形 111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4" name="矩形 113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4N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5" name="文本框 114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App4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16" name="直接连接符 115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/>
          <p:cNvGrpSpPr/>
          <p:nvPr/>
        </p:nvGrpSpPr>
        <p:grpSpPr>
          <a:xfrm>
            <a:off x="1261921" y="4100488"/>
            <a:ext cx="1182199" cy="1112291"/>
            <a:chOff x="2523728" y="1694409"/>
            <a:chExt cx="1182199" cy="1112291"/>
          </a:xfrm>
        </p:grpSpPr>
        <p:sp>
          <p:nvSpPr>
            <p:cNvPr id="118" name="矩形 117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App5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4" name="直接连接符 123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2881720" y="4100488"/>
            <a:ext cx="1182199" cy="1112291"/>
            <a:chOff x="2523728" y="1694409"/>
            <a:chExt cx="1182199" cy="1112291"/>
          </a:xfrm>
        </p:grpSpPr>
        <p:sp>
          <p:nvSpPr>
            <p:cNvPr id="126" name="矩形 125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App6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33" name="组合 132"/>
          <p:cNvGrpSpPr/>
          <p:nvPr/>
        </p:nvGrpSpPr>
        <p:grpSpPr>
          <a:xfrm>
            <a:off x="4500421" y="4100488"/>
            <a:ext cx="1182199" cy="1112291"/>
            <a:chOff x="2523728" y="1694409"/>
            <a:chExt cx="1182199" cy="1112291"/>
          </a:xfrm>
        </p:grpSpPr>
        <p:sp>
          <p:nvSpPr>
            <p:cNvPr id="134" name="矩形 133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5" name="矩形 134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矩形 135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矩形 136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矩形 137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7N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App7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0" name="直接连接符 139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1" name="组合 140"/>
          <p:cNvGrpSpPr/>
          <p:nvPr/>
        </p:nvGrpSpPr>
        <p:grpSpPr>
          <a:xfrm>
            <a:off x="6151970" y="4100488"/>
            <a:ext cx="1182199" cy="1112291"/>
            <a:chOff x="2523728" y="1694409"/>
            <a:chExt cx="1182199" cy="1112291"/>
          </a:xfrm>
        </p:grpSpPr>
        <p:sp>
          <p:nvSpPr>
            <p:cNvPr id="142" name="矩形 141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3" name="矩形 142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矩形 143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矩形 144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矩形 145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8N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文本框 146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App8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8" name="直接连接符 147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右箭头 148"/>
          <p:cNvSpPr/>
          <p:nvPr/>
        </p:nvSpPr>
        <p:spPr>
          <a:xfrm>
            <a:off x="2444120" y="2985022"/>
            <a:ext cx="437600" cy="129146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右箭头 149"/>
          <p:cNvSpPr/>
          <p:nvPr/>
        </p:nvSpPr>
        <p:spPr>
          <a:xfrm rot="16200000">
            <a:off x="1618180" y="3802965"/>
            <a:ext cx="437600" cy="129146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右箭头 150"/>
          <p:cNvSpPr/>
          <p:nvPr/>
        </p:nvSpPr>
        <p:spPr>
          <a:xfrm rot="12622213">
            <a:off x="2388750" y="3781139"/>
            <a:ext cx="837105" cy="129305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2" name="右箭头 151"/>
          <p:cNvSpPr/>
          <p:nvPr/>
        </p:nvSpPr>
        <p:spPr>
          <a:xfrm rot="12622213">
            <a:off x="4025531" y="3772419"/>
            <a:ext cx="837105" cy="129305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右箭头 152"/>
          <p:cNvSpPr/>
          <p:nvPr/>
        </p:nvSpPr>
        <p:spPr>
          <a:xfrm rot="16200000">
            <a:off x="3237979" y="3802965"/>
            <a:ext cx="437600" cy="129146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4" name="右箭头 153"/>
          <p:cNvSpPr/>
          <p:nvPr/>
        </p:nvSpPr>
        <p:spPr>
          <a:xfrm rot="16200000">
            <a:off x="6553076" y="3802965"/>
            <a:ext cx="437600" cy="129146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5" name="右箭头 154"/>
          <p:cNvSpPr/>
          <p:nvPr/>
        </p:nvSpPr>
        <p:spPr>
          <a:xfrm rot="12622213">
            <a:off x="5635271" y="3772419"/>
            <a:ext cx="837105" cy="129305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右箭头 155"/>
          <p:cNvSpPr/>
          <p:nvPr/>
        </p:nvSpPr>
        <p:spPr>
          <a:xfrm rot="10800000">
            <a:off x="4059570" y="3019146"/>
            <a:ext cx="437600" cy="129146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角矩形标注 2"/>
          <p:cNvSpPr/>
          <p:nvPr/>
        </p:nvSpPr>
        <p:spPr>
          <a:xfrm>
            <a:off x="790741" y="1049841"/>
            <a:ext cx="6913080" cy="1213705"/>
          </a:xfrm>
          <a:prstGeom prst="wedgeRoundRectCallout">
            <a:avLst>
              <a:gd name="adj1" fmla="val -8873"/>
              <a:gd name="adj2" fmla="val 66595"/>
              <a:gd name="adj3" fmla="val 16667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b="1" dirty="0" smtClean="0"/>
              <a:t>服务端要确认被哪些客户端访问，才能保证正确的开通访问白名单</a:t>
            </a:r>
            <a:r>
              <a:rPr lang="zh-CN" altLang="en-US" sz="1400" dirty="0" smtClean="0"/>
              <a:t>：</a:t>
            </a:r>
            <a:endParaRPr lang="en-US" altLang="zh-CN" sz="1400" dirty="0" smtClean="0"/>
          </a:p>
          <a:p>
            <a:r>
              <a:rPr lang="zh-CN" altLang="en-US" sz="1400" dirty="0" smtClean="0"/>
              <a:t>机器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接口</a:t>
            </a:r>
            <a:r>
              <a:rPr lang="en-US" altLang="zh-CN" sz="1400" dirty="0" smtClean="0"/>
              <a:t>+</a:t>
            </a:r>
            <a:r>
              <a:rPr lang="zh-CN" altLang="en-US" sz="1400" dirty="0" smtClean="0"/>
              <a:t>方法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机器</a:t>
            </a:r>
            <a:r>
              <a:rPr lang="en-US" altLang="zh-CN" sz="1400" dirty="0" smtClean="0"/>
              <a:t>11</a:t>
            </a:r>
            <a:r>
              <a:rPr lang="zh-CN" altLang="en-US" sz="1400" dirty="0" smtClean="0"/>
              <a:t>、机器</a:t>
            </a:r>
            <a:r>
              <a:rPr lang="en-US" altLang="zh-CN" sz="1400" dirty="0" smtClean="0"/>
              <a:t>12……</a:t>
            </a:r>
            <a:r>
              <a:rPr lang="zh-CN" altLang="en-US" sz="1400" dirty="0" smtClean="0"/>
              <a:t>机器</a:t>
            </a:r>
            <a:r>
              <a:rPr lang="en-US" altLang="zh-CN" sz="1400" dirty="0" smtClean="0"/>
              <a:t>1N</a:t>
            </a:r>
            <a:br>
              <a:rPr lang="en-US" altLang="zh-CN" sz="1400" dirty="0" smtClean="0"/>
            </a:br>
            <a:r>
              <a:rPr lang="zh-CN" altLang="en-US" sz="1400" dirty="0" smtClean="0"/>
              <a:t>机器</a:t>
            </a:r>
            <a:r>
              <a:rPr lang="en-US" altLang="zh-CN" sz="1400" dirty="0" smtClean="0"/>
              <a:t>31</a:t>
            </a:r>
            <a:r>
              <a:rPr lang="zh-CN" altLang="en-US" sz="1400" dirty="0" smtClean="0"/>
              <a:t>、机器</a:t>
            </a:r>
            <a:r>
              <a:rPr lang="en-US" altLang="zh-CN" sz="1400" dirty="0" smtClean="0"/>
              <a:t>32……</a:t>
            </a:r>
            <a:r>
              <a:rPr lang="zh-CN" altLang="en-US" sz="1400" dirty="0" smtClean="0"/>
              <a:t>机器</a:t>
            </a:r>
            <a:r>
              <a:rPr lang="en-US" altLang="zh-CN" sz="1400" dirty="0" smtClean="0"/>
              <a:t>3N</a:t>
            </a:r>
          </a:p>
          <a:p>
            <a:r>
              <a:rPr lang="zh-CN" altLang="en-US" sz="1400" dirty="0" smtClean="0"/>
              <a:t>机器</a:t>
            </a:r>
            <a:r>
              <a:rPr lang="en-US" altLang="zh-CN" sz="1400" dirty="0" smtClean="0"/>
              <a:t>61</a:t>
            </a:r>
            <a:r>
              <a:rPr lang="zh-CN" altLang="en-US" sz="1400" dirty="0" smtClean="0"/>
              <a:t>、机器</a:t>
            </a:r>
            <a:r>
              <a:rPr lang="en-US" altLang="zh-CN" sz="1400" dirty="0" smtClean="0"/>
              <a:t>62……</a:t>
            </a:r>
            <a:r>
              <a:rPr lang="zh-CN" altLang="en-US" sz="1400" dirty="0" smtClean="0"/>
              <a:t>机器</a:t>
            </a:r>
            <a:r>
              <a:rPr lang="en-US" altLang="zh-CN" sz="1400" dirty="0" smtClean="0"/>
              <a:t>6N</a:t>
            </a:r>
            <a:endParaRPr lang="zh-CN" altLang="en-US" sz="1400" dirty="0"/>
          </a:p>
        </p:txBody>
      </p:sp>
      <p:sp>
        <p:nvSpPr>
          <p:cNvPr id="158" name="圆角矩形标注 157"/>
          <p:cNvSpPr/>
          <p:nvPr/>
        </p:nvSpPr>
        <p:spPr>
          <a:xfrm>
            <a:off x="2709138" y="5458295"/>
            <a:ext cx="2412723" cy="803904"/>
          </a:xfrm>
          <a:prstGeom prst="wedgeRoundRectCallout">
            <a:avLst>
              <a:gd name="adj1" fmla="val -33588"/>
              <a:gd name="adj2" fmla="val -95247"/>
              <a:gd name="adj3" fmla="val 16667"/>
            </a:avLst>
          </a:prstGeom>
          <a:ln w="19050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b="1" dirty="0" smtClean="0"/>
              <a:t>客户端需要访问服务端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/>
            </a:r>
            <a:br>
              <a:rPr lang="en-US" altLang="zh-CN" sz="1400" dirty="0" smtClean="0"/>
            </a:br>
            <a:r>
              <a:rPr lang="zh-CN" altLang="en-US" sz="1400" dirty="0" smtClean="0"/>
              <a:t>机器</a:t>
            </a:r>
            <a:r>
              <a:rPr lang="en-US" altLang="zh-CN" sz="1400" dirty="0" smtClean="0"/>
              <a:t>11</a:t>
            </a:r>
            <a:r>
              <a:rPr lang="zh-CN" altLang="en-US" sz="1400" dirty="0"/>
              <a:t>、</a:t>
            </a:r>
            <a:r>
              <a:rPr lang="zh-CN" altLang="en-US" sz="1400" dirty="0" smtClean="0"/>
              <a:t>机器</a:t>
            </a:r>
            <a:r>
              <a:rPr lang="en-US" altLang="zh-CN" sz="1400" dirty="0" smtClean="0"/>
              <a:t>12</a:t>
            </a:r>
            <a:r>
              <a:rPr lang="en-US" altLang="zh-CN" sz="1400" dirty="0"/>
              <a:t>……</a:t>
            </a:r>
            <a:r>
              <a:rPr lang="zh-CN" altLang="en-US" sz="1400" dirty="0" smtClean="0"/>
              <a:t>机器</a:t>
            </a:r>
            <a:r>
              <a:rPr lang="en-US" altLang="zh-CN" sz="1400" dirty="0" smtClean="0"/>
              <a:t>1N</a:t>
            </a:r>
            <a:endParaRPr lang="zh-CN" altLang="en-US" sz="1400" dirty="0"/>
          </a:p>
          <a:p>
            <a:r>
              <a:rPr lang="zh-CN" altLang="en-US" sz="1400" dirty="0" smtClean="0"/>
              <a:t>机器</a:t>
            </a:r>
            <a:r>
              <a:rPr lang="en-US" altLang="zh-CN" sz="1400" dirty="0" smtClean="0"/>
              <a:t>21</a:t>
            </a:r>
            <a:r>
              <a:rPr lang="zh-CN" altLang="en-US" sz="1400" dirty="0" smtClean="0"/>
              <a:t>、机器</a:t>
            </a:r>
            <a:r>
              <a:rPr lang="en-US" altLang="zh-CN" sz="1400" dirty="0" smtClean="0"/>
              <a:t>22……</a:t>
            </a:r>
            <a:r>
              <a:rPr lang="zh-CN" altLang="en-US" sz="1400" dirty="0" smtClean="0"/>
              <a:t>机器</a:t>
            </a:r>
            <a:r>
              <a:rPr lang="en-US" altLang="zh-CN" sz="1400" dirty="0" smtClean="0"/>
              <a:t>2N</a:t>
            </a:r>
            <a:endParaRPr lang="zh-CN" altLang="en-US" sz="1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00" b="98800" l="5098" r="98039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375100" y="1499243"/>
            <a:ext cx="812275" cy="796348"/>
          </a:xfrm>
          <a:prstGeom prst="rect">
            <a:avLst/>
          </a:prstGeom>
        </p:spPr>
      </p:pic>
      <p:pic>
        <p:nvPicPr>
          <p:cNvPr id="160" name="图片 15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7359" y="5344476"/>
            <a:ext cx="812275" cy="79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444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149" grpId="0" animBg="1"/>
      <p:bldP spid="150" grpId="0" animBg="1"/>
      <p:bldP spid="151" grpId="0" animBg="1"/>
      <p:bldP spid="152" grpId="0" animBg="1"/>
      <p:bldP spid="153" grpId="0" animBg="1"/>
      <p:bldP spid="154" grpId="0" animBg="1"/>
      <p:bldP spid="155" grpId="0" animBg="1"/>
      <p:bldP spid="156" grpId="0" animBg="1"/>
      <p:bldP spid="3" grpId="0" animBg="1"/>
      <p:bldP spid="15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圆角矩形 57"/>
          <p:cNvSpPr/>
          <p:nvPr/>
        </p:nvSpPr>
        <p:spPr>
          <a:xfrm>
            <a:off x="342900" y="1239147"/>
            <a:ext cx="6204667" cy="940806"/>
          </a:xfrm>
          <a:prstGeom prst="roundRect">
            <a:avLst/>
          </a:prstGeom>
          <a:ln>
            <a:solidFill>
              <a:schemeClr val="accent5">
                <a:lumMod val="75000"/>
              </a:schemeClr>
            </a:solidFill>
            <a:prstDash val="sys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规范化后的开发架构</a:t>
            </a:r>
            <a:endParaRPr lang="zh-CN" altLang="en-US" dirty="0"/>
          </a:p>
        </p:txBody>
      </p:sp>
      <p:sp>
        <p:nvSpPr>
          <p:cNvPr id="38" name="椭圆 37"/>
          <p:cNvSpPr/>
          <p:nvPr/>
        </p:nvSpPr>
        <p:spPr>
          <a:xfrm>
            <a:off x="477436" y="1376264"/>
            <a:ext cx="2002969" cy="608310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（服务使用者）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4485562" y="1391509"/>
            <a:ext cx="2002969" cy="608310"/>
          </a:xfrm>
          <a:prstGeom prst="ellipse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服务端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（服务提供者）</a:t>
            </a:r>
            <a:endParaRPr lang="en-US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内容占位符 5"/>
          <p:cNvSpPr>
            <a:spLocks noGrp="1"/>
          </p:cNvSpPr>
          <p:nvPr>
            <p:ph idx="1"/>
          </p:nvPr>
        </p:nvSpPr>
        <p:spPr>
          <a:xfrm>
            <a:off x="6763691" y="2392378"/>
            <a:ext cx="2156904" cy="2730498"/>
          </a:xfrm>
        </p:spPr>
        <p:txBody>
          <a:bodyPr>
            <a:normAutofit fontScale="62500" lnSpcReduction="20000"/>
          </a:bodyPr>
          <a:lstStyle/>
          <a:p>
            <a:pPr>
              <a:buFont typeface="+mj-lt"/>
              <a:buAutoNum type="arabicPeriod"/>
            </a:pPr>
            <a:r>
              <a:rPr lang="zh-CN" altLang="en-US" sz="1800" dirty="0" smtClean="0"/>
              <a:t>人工在管理界面中进行服务注册与维护，管理服务端及接口</a:t>
            </a:r>
            <a:r>
              <a:rPr lang="zh-CN" altLang="en-US" sz="1800" dirty="0"/>
              <a:t>，</a:t>
            </a:r>
            <a:r>
              <a:rPr lang="zh-CN" altLang="en-US" sz="1800" dirty="0" smtClean="0"/>
              <a:t>以及客户端对</a:t>
            </a:r>
            <a:r>
              <a:rPr lang="zh-CN" altLang="en-US" sz="1800" dirty="0"/>
              <a:t>哪些接口访问等</a:t>
            </a:r>
            <a:endParaRPr lang="en-US" altLang="zh-CN" sz="1800" dirty="0"/>
          </a:p>
          <a:p>
            <a:pPr>
              <a:buFont typeface="+mj-lt"/>
              <a:buAutoNum type="arabicPeriod"/>
            </a:pPr>
            <a:r>
              <a:rPr lang="zh-CN" altLang="en-US" sz="1800" dirty="0" smtClean="0"/>
              <a:t>客户端启动时获取服务端机器及</a:t>
            </a:r>
            <a:r>
              <a:rPr lang="en-US" altLang="zh-CN" sz="1800" dirty="0" smtClean="0"/>
              <a:t>URL</a:t>
            </a:r>
            <a:r>
              <a:rPr lang="zh-CN" altLang="en-US" sz="1800" dirty="0"/>
              <a:t>列表</a:t>
            </a:r>
            <a:endParaRPr lang="en-US" altLang="zh-CN" sz="1800" dirty="0" smtClean="0"/>
          </a:p>
          <a:p>
            <a:pPr>
              <a:buFont typeface="+mj-lt"/>
              <a:buAutoNum type="arabicPeriod"/>
            </a:pPr>
            <a:r>
              <a:rPr lang="zh-CN" altLang="en-US" sz="1800" dirty="0" smtClean="0"/>
              <a:t>服务端启动时获取访问控制列表</a:t>
            </a:r>
            <a:endParaRPr lang="en-US" altLang="zh-CN" sz="1800" dirty="0" smtClean="0"/>
          </a:p>
          <a:p>
            <a:pPr>
              <a:buFont typeface="+mj-lt"/>
              <a:buAutoNum type="arabicPeriod"/>
            </a:pPr>
            <a:r>
              <a:rPr lang="zh-CN" altLang="en-US" sz="1800" dirty="0" smtClean="0"/>
              <a:t>服务端及接口发生变更时自动推送给客户端，更新调用服务器的机器及</a:t>
            </a:r>
            <a:r>
              <a:rPr lang="en-US" altLang="zh-CN" sz="1800" dirty="0" smtClean="0"/>
              <a:t>URL</a:t>
            </a:r>
            <a:r>
              <a:rPr lang="zh-CN" altLang="en-US" sz="1800" dirty="0" smtClean="0"/>
              <a:t>列表</a:t>
            </a:r>
            <a:endParaRPr lang="en-US" altLang="zh-CN" sz="1800" dirty="0" smtClean="0"/>
          </a:p>
          <a:p>
            <a:pPr>
              <a:buFont typeface="+mj-lt"/>
              <a:buAutoNum type="arabicPeriod"/>
            </a:pPr>
            <a:r>
              <a:rPr lang="zh-CN" altLang="en-US" sz="1800" dirty="0" smtClean="0"/>
              <a:t>客户端及接口发生变化时自动推送给服务端更新访问控制列表</a:t>
            </a:r>
            <a:endParaRPr lang="zh-CN" altLang="en-US" sz="1800" dirty="0"/>
          </a:p>
        </p:txBody>
      </p:sp>
      <p:grpSp>
        <p:nvGrpSpPr>
          <p:cNvPr id="25" name="组合 24"/>
          <p:cNvGrpSpPr/>
          <p:nvPr/>
        </p:nvGrpSpPr>
        <p:grpSpPr>
          <a:xfrm>
            <a:off x="392669" y="1951499"/>
            <a:ext cx="6278466" cy="4418996"/>
            <a:chOff x="321277" y="1984574"/>
            <a:chExt cx="6278466" cy="4418996"/>
          </a:xfrm>
        </p:grpSpPr>
        <p:sp>
          <p:nvSpPr>
            <p:cNvPr id="28" name="圆角矩形 27"/>
            <p:cNvSpPr/>
            <p:nvPr/>
          </p:nvSpPr>
          <p:spPr>
            <a:xfrm>
              <a:off x="321277" y="2351713"/>
              <a:ext cx="6278466" cy="2329745"/>
            </a:xfrm>
            <a:prstGeom prst="round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8" name="圆角矩形 77"/>
            <p:cNvSpPr/>
            <p:nvPr/>
          </p:nvSpPr>
          <p:spPr>
            <a:xfrm>
              <a:off x="4512778" y="2483707"/>
              <a:ext cx="1938127" cy="2026509"/>
            </a:xfrm>
            <a:prstGeom prst="roundRect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圆角矩形 7"/>
            <p:cNvSpPr/>
            <p:nvPr/>
          </p:nvSpPr>
          <p:spPr>
            <a:xfrm>
              <a:off x="477435" y="2483707"/>
              <a:ext cx="1895939" cy="2026509"/>
            </a:xfrm>
            <a:prstGeom prst="roundRect">
              <a:avLst/>
            </a:prstGeom>
            <a:ln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圆角矩形 8"/>
            <p:cNvSpPr/>
            <p:nvPr/>
          </p:nvSpPr>
          <p:spPr>
            <a:xfrm>
              <a:off x="457200" y="4988271"/>
              <a:ext cx="6031331" cy="1415299"/>
            </a:xfrm>
            <a:prstGeom prst="roundRect">
              <a:avLst/>
            </a:prstGeom>
            <a:ln>
              <a:solidFill>
                <a:srgbClr val="00B050"/>
              </a:solidFill>
              <a:prstDash val="sysDash"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sz="16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2811861" y="2585264"/>
              <a:ext cx="1228996" cy="482121"/>
            </a:xfrm>
            <a:prstGeom prst="roundRect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管理</a:t>
              </a:r>
              <a:r>
                <a:rPr lang="en-US" altLang="zh-CN" sz="1600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endParaRPr lang="zh-CN" altLang="en-US" sz="16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2190929" y="5101263"/>
              <a:ext cx="1340973" cy="64745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RPC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客户端代理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631659" y="5101263"/>
              <a:ext cx="1340973" cy="64745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RPC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客户端代理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1939796" y="5159294"/>
              <a:ext cx="32573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…</a:t>
              </a:r>
              <a:endParaRPr lang="zh-CN" altLang="en-US" sz="1600" dirty="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4806463" y="5101263"/>
              <a:ext cx="1356441" cy="64745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RPC</a:t>
              </a:r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协议</a:t>
              </a:r>
              <a:endParaRPr lang="en-US" altLang="zh-CN" sz="16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服务端代理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23" name="肘形连接符 22"/>
            <p:cNvCxnSpPr/>
            <p:nvPr/>
          </p:nvCxnSpPr>
          <p:spPr>
            <a:xfrm rot="16200000" flipH="1">
              <a:off x="4184771" y="4398045"/>
              <a:ext cx="12700" cy="2701340"/>
            </a:xfrm>
            <a:prstGeom prst="bentConnector3">
              <a:avLst>
                <a:gd name="adj1" fmla="val 2446157"/>
              </a:avLst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肘形连接符 28"/>
            <p:cNvCxnSpPr>
              <a:stCxn id="13" idx="2"/>
            </p:cNvCxnSpPr>
            <p:nvPr/>
          </p:nvCxnSpPr>
          <p:spPr>
            <a:xfrm rot="16200000" flipH="1">
              <a:off x="1904334" y="5146527"/>
              <a:ext cx="306910" cy="1511286"/>
            </a:xfrm>
            <a:prstGeom prst="bentConnector2">
              <a:avLst/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圆角矩形 31"/>
            <p:cNvSpPr/>
            <p:nvPr/>
          </p:nvSpPr>
          <p:spPr>
            <a:xfrm>
              <a:off x="747776" y="2778130"/>
              <a:ext cx="1465942" cy="44994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客户端代理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圆角矩形 32"/>
            <p:cNvSpPr/>
            <p:nvPr/>
          </p:nvSpPr>
          <p:spPr>
            <a:xfrm>
              <a:off x="755033" y="3711056"/>
              <a:ext cx="1465942" cy="44994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负载均衡器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4626064" y="3298885"/>
              <a:ext cx="1712686" cy="44994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白名单拦截器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圆角矩形 34"/>
            <p:cNvSpPr/>
            <p:nvPr/>
          </p:nvSpPr>
          <p:spPr>
            <a:xfrm>
              <a:off x="4626064" y="3936027"/>
              <a:ext cx="1712686" cy="449942"/>
            </a:xfrm>
            <a:prstGeom prst="roundRect">
              <a:avLst/>
            </a:prstGeom>
            <a:ln/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服务对象代理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圆角矩形 35"/>
            <p:cNvSpPr/>
            <p:nvPr/>
          </p:nvSpPr>
          <p:spPr>
            <a:xfrm>
              <a:off x="4626064" y="2631614"/>
              <a:ext cx="1712686" cy="449942"/>
            </a:xfrm>
            <a:prstGeom prst="roundRect">
              <a:avLst/>
            </a:prstGeom>
            <a:ln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并发访问拦截器</a:t>
              </a: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6" name="肘形连接符 45"/>
            <p:cNvCxnSpPr>
              <a:stCxn id="33" idx="2"/>
              <a:endCxn id="13" idx="0"/>
            </p:cNvCxnSpPr>
            <p:nvPr/>
          </p:nvCxnSpPr>
          <p:spPr>
            <a:xfrm rot="5400000">
              <a:off x="924943" y="4538201"/>
              <a:ext cx="940265" cy="185858"/>
            </a:xfrm>
            <a:prstGeom prst="bentConnector3">
              <a:avLst>
                <a:gd name="adj1" fmla="val 74676"/>
              </a:avLst>
            </a:prstGeom>
            <a:ln>
              <a:solidFill>
                <a:schemeClr val="tx2">
                  <a:lumMod val="40000"/>
                  <a:lumOff val="60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肘形连接符 39"/>
            <p:cNvCxnSpPr>
              <a:stCxn id="33" idx="2"/>
              <a:endCxn id="12" idx="0"/>
            </p:cNvCxnSpPr>
            <p:nvPr/>
          </p:nvCxnSpPr>
          <p:spPr>
            <a:xfrm rot="16200000" flipH="1">
              <a:off x="1704578" y="3944424"/>
              <a:ext cx="940265" cy="1373412"/>
            </a:xfrm>
            <a:prstGeom prst="bentConnector3">
              <a:avLst>
                <a:gd name="adj1" fmla="val 74675"/>
              </a:avLst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直接箭头连接符 53"/>
            <p:cNvCxnSpPr>
              <a:stCxn id="38" idx="4"/>
              <a:endCxn id="32" idx="0"/>
            </p:cNvCxnSpPr>
            <p:nvPr/>
          </p:nvCxnSpPr>
          <p:spPr>
            <a:xfrm>
              <a:off x="1478921" y="1984574"/>
              <a:ext cx="1826" cy="793556"/>
            </a:xfrm>
            <a:prstGeom prst="straightConnector1">
              <a:avLst/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箭头连接符 55"/>
            <p:cNvCxnSpPr>
              <a:stCxn id="32" idx="2"/>
              <a:endCxn id="33" idx="0"/>
            </p:cNvCxnSpPr>
            <p:nvPr/>
          </p:nvCxnSpPr>
          <p:spPr>
            <a:xfrm>
              <a:off x="1480747" y="3228072"/>
              <a:ext cx="7257" cy="482984"/>
            </a:xfrm>
            <a:prstGeom prst="straightConnector1">
              <a:avLst/>
            </a:prstGeom>
            <a:ln w="38100">
              <a:tailEnd type="triangl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直接连接符 59"/>
            <p:cNvCxnSpPr>
              <a:stCxn id="16" idx="0"/>
              <a:endCxn id="35" idx="2"/>
            </p:cNvCxnSpPr>
            <p:nvPr/>
          </p:nvCxnSpPr>
          <p:spPr>
            <a:xfrm flipH="1" flipV="1">
              <a:off x="5482407" y="4385969"/>
              <a:ext cx="2277" cy="715294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接连接符 61"/>
            <p:cNvCxnSpPr>
              <a:stCxn id="35" idx="0"/>
              <a:endCxn id="34" idx="2"/>
            </p:cNvCxnSpPr>
            <p:nvPr/>
          </p:nvCxnSpPr>
          <p:spPr>
            <a:xfrm flipV="1">
              <a:off x="5482407" y="3748827"/>
              <a:ext cx="0" cy="187200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 flipV="1">
              <a:off x="5481098" y="3081556"/>
              <a:ext cx="0" cy="217329"/>
            </a:xfrm>
            <a:prstGeom prst="line">
              <a:avLst/>
            </a:prstGeom>
            <a:ln w="38100"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>
              <a:stCxn id="36" idx="0"/>
              <a:endCxn id="39" idx="4"/>
            </p:cNvCxnSpPr>
            <p:nvPr/>
          </p:nvCxnSpPr>
          <p:spPr>
            <a:xfrm flipV="1">
              <a:off x="5482407" y="1999819"/>
              <a:ext cx="4640" cy="63179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直接箭头连接符 86"/>
            <p:cNvCxnSpPr/>
            <p:nvPr/>
          </p:nvCxnSpPr>
          <p:spPr>
            <a:xfrm>
              <a:off x="2359673" y="3705720"/>
              <a:ext cx="527781" cy="5336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直接箭头连接符 88"/>
            <p:cNvCxnSpPr/>
            <p:nvPr/>
          </p:nvCxnSpPr>
          <p:spPr>
            <a:xfrm>
              <a:off x="3410507" y="3112441"/>
              <a:ext cx="1424" cy="446732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3987351" y="4045203"/>
              <a:ext cx="520709" cy="888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接箭头连接符 97"/>
            <p:cNvCxnSpPr/>
            <p:nvPr/>
          </p:nvCxnSpPr>
          <p:spPr>
            <a:xfrm flipH="1">
              <a:off x="2359673" y="4066726"/>
              <a:ext cx="501742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接箭头连接符 98"/>
            <p:cNvCxnSpPr/>
            <p:nvPr/>
          </p:nvCxnSpPr>
          <p:spPr>
            <a:xfrm flipH="1">
              <a:off x="3987351" y="3689354"/>
              <a:ext cx="500648" cy="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文本框 101"/>
            <p:cNvSpPr txBox="1"/>
            <p:nvPr/>
          </p:nvSpPr>
          <p:spPr>
            <a:xfrm>
              <a:off x="3106554" y="3182066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2438687" y="3388100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文本框 103"/>
            <p:cNvSpPr txBox="1"/>
            <p:nvPr/>
          </p:nvSpPr>
          <p:spPr>
            <a:xfrm>
              <a:off x="4121522" y="3388100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4121522" y="4106808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文本框 105"/>
            <p:cNvSpPr txBox="1"/>
            <p:nvPr/>
          </p:nvSpPr>
          <p:spPr>
            <a:xfrm>
              <a:off x="2438687" y="4106808"/>
              <a:ext cx="31130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" name="圆角矩形 2"/>
            <p:cNvSpPr/>
            <p:nvPr/>
          </p:nvSpPr>
          <p:spPr>
            <a:xfrm>
              <a:off x="2887454" y="3586533"/>
              <a:ext cx="1099897" cy="591904"/>
            </a:xfrm>
            <a:prstGeom prst="roundRect">
              <a:avLst/>
            </a:prstGeom>
            <a:ln w="25400">
              <a:prstDash val="sysDash"/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服务注册中心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2703624" y="4360820"/>
              <a:ext cx="144142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服务治理框架层</a:t>
              </a:r>
              <a:endPara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3050744" y="6095793"/>
            <a:ext cx="10871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RPC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协议层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3079893" y="183068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业务层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465586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文本框 79"/>
          <p:cNvSpPr txBox="1"/>
          <p:nvPr/>
        </p:nvSpPr>
        <p:spPr>
          <a:xfrm>
            <a:off x="5473080" y="4896481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……</a:t>
            </a:r>
            <a:endParaRPr lang="zh-CN" altLang="en-US" sz="3200" b="1" dirty="0"/>
          </a:p>
        </p:txBody>
      </p:sp>
      <p:sp>
        <p:nvSpPr>
          <p:cNvPr id="81" name="文本框 80"/>
          <p:cNvSpPr txBox="1"/>
          <p:nvPr/>
        </p:nvSpPr>
        <p:spPr>
          <a:xfrm>
            <a:off x="7095270" y="3560979"/>
            <a:ext cx="7681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smtClean="0"/>
              <a:t>……</a:t>
            </a:r>
            <a:endParaRPr lang="zh-CN" altLang="en-US" sz="3200" b="1" dirty="0"/>
          </a:p>
        </p:txBody>
      </p:sp>
      <p:sp>
        <p:nvSpPr>
          <p:cNvPr id="83" name="矩形 82"/>
          <p:cNvSpPr/>
          <p:nvPr/>
        </p:nvSpPr>
        <p:spPr>
          <a:xfrm>
            <a:off x="2382833" y="3219930"/>
            <a:ext cx="1182199" cy="1112291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矩形 86"/>
          <p:cNvSpPr/>
          <p:nvPr/>
        </p:nvSpPr>
        <p:spPr>
          <a:xfrm>
            <a:off x="2443939" y="3549042"/>
            <a:ext cx="234553" cy="694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endParaRPr lang="zh-CN" alt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2723339" y="3549042"/>
            <a:ext cx="234553" cy="694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endParaRPr lang="en-US" altLang="zh-CN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3002739" y="3549042"/>
            <a:ext cx="234553" cy="6942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281711" y="3551631"/>
            <a:ext cx="234553" cy="694279"/>
          </a:xfrm>
          <a:prstGeom prst="rect">
            <a:avLst/>
          </a:prstGeom>
          <a:solidFill>
            <a:srgbClr val="00B050"/>
          </a:solidFill>
          <a:ln w="158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1N</a:t>
            </a:r>
            <a:endParaRPr lang="zh-CN" altLang="en-US" sz="1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2521816" y="3232630"/>
            <a:ext cx="5998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2" name="直接连接符 91"/>
          <p:cNvCxnSpPr/>
          <p:nvPr/>
        </p:nvCxnSpPr>
        <p:spPr>
          <a:xfrm>
            <a:off x="2382833" y="3478146"/>
            <a:ext cx="1182199" cy="0"/>
          </a:xfrm>
          <a:prstGeom prst="line">
            <a:avLst/>
          </a:prstGeom>
          <a:ln w="12700">
            <a:solidFill>
              <a:schemeClr val="tx1"/>
            </a:solidFill>
            <a:prstDash val="dash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93" name="组合 92"/>
          <p:cNvGrpSpPr/>
          <p:nvPr/>
        </p:nvGrpSpPr>
        <p:grpSpPr>
          <a:xfrm>
            <a:off x="4002632" y="3219930"/>
            <a:ext cx="1182199" cy="1112291"/>
            <a:chOff x="2523728" y="1694409"/>
            <a:chExt cx="1182199" cy="1112291"/>
          </a:xfrm>
        </p:grpSpPr>
        <p:sp>
          <p:nvSpPr>
            <p:cNvPr id="94" name="矩形 93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5" name="矩形 94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8" name="矩形 97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App2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0" name="直接连接符 99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组合 100"/>
          <p:cNvGrpSpPr/>
          <p:nvPr/>
        </p:nvGrpSpPr>
        <p:grpSpPr>
          <a:xfrm>
            <a:off x="5621333" y="3219930"/>
            <a:ext cx="1182199" cy="1112291"/>
            <a:chOff x="2523728" y="1694409"/>
            <a:chExt cx="1182199" cy="1112291"/>
          </a:xfrm>
        </p:grpSpPr>
        <p:sp>
          <p:nvSpPr>
            <p:cNvPr id="102" name="矩形 101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3" name="矩形 102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4" name="矩形 103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5" name="矩形 104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6" name="矩形 105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App3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8" name="直接连接符 107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7" name="组合 116"/>
          <p:cNvGrpSpPr/>
          <p:nvPr/>
        </p:nvGrpSpPr>
        <p:grpSpPr>
          <a:xfrm>
            <a:off x="2382833" y="4805005"/>
            <a:ext cx="1182199" cy="1112291"/>
            <a:chOff x="2523728" y="1694409"/>
            <a:chExt cx="1182199" cy="1112291"/>
          </a:xfrm>
        </p:grpSpPr>
        <p:sp>
          <p:nvSpPr>
            <p:cNvPr id="118" name="矩形 117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9" name="矩形 118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矩形 119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矩形 120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矩形 121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3" name="文本框 122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App5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4" name="直接连接符 123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5" name="组合 124"/>
          <p:cNvGrpSpPr/>
          <p:nvPr/>
        </p:nvGrpSpPr>
        <p:grpSpPr>
          <a:xfrm>
            <a:off x="4002632" y="4805005"/>
            <a:ext cx="1182199" cy="1112291"/>
            <a:chOff x="2523728" y="1694409"/>
            <a:chExt cx="1182199" cy="1112291"/>
          </a:xfrm>
        </p:grpSpPr>
        <p:sp>
          <p:nvSpPr>
            <p:cNvPr id="126" name="矩形 125"/>
            <p:cNvSpPr/>
            <p:nvPr/>
          </p:nvSpPr>
          <p:spPr>
            <a:xfrm>
              <a:off x="2523728" y="1694409"/>
              <a:ext cx="1182199" cy="1112291"/>
            </a:xfrm>
            <a:prstGeom prst="rect">
              <a:avLst/>
            </a:prstGeom>
            <a:noFill/>
            <a:ln w="9525">
              <a:prstDash val="dash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7" name="矩形 126"/>
            <p:cNvSpPr/>
            <p:nvPr/>
          </p:nvSpPr>
          <p:spPr>
            <a:xfrm>
              <a:off x="25848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61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矩形 127"/>
            <p:cNvSpPr/>
            <p:nvPr/>
          </p:nvSpPr>
          <p:spPr>
            <a:xfrm>
              <a:off x="28642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62</a:t>
              </a:r>
              <a:endParaRPr lang="en-US" altLang="zh-CN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矩形 128"/>
            <p:cNvSpPr/>
            <p:nvPr/>
          </p:nvSpPr>
          <p:spPr>
            <a:xfrm>
              <a:off x="3143634" y="2023521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…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矩形 129"/>
            <p:cNvSpPr/>
            <p:nvPr/>
          </p:nvSpPr>
          <p:spPr>
            <a:xfrm>
              <a:off x="3422606" y="2026110"/>
              <a:ext cx="234553" cy="694279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zh-CN" altLang="en-US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en-US" altLang="zh-CN" sz="1000" b="1" dirty="0" smtClean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6N</a:t>
              </a:r>
              <a:endParaRPr lang="zh-CN" altLang="en-US" sz="1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文本框 130"/>
            <p:cNvSpPr txBox="1"/>
            <p:nvPr/>
          </p:nvSpPr>
          <p:spPr>
            <a:xfrm>
              <a:off x="2662711" y="1707109"/>
              <a:ext cx="59984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App6</a:t>
              </a:r>
              <a:endPara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32" name="直接连接符 131"/>
            <p:cNvCxnSpPr/>
            <p:nvPr/>
          </p:nvCxnSpPr>
          <p:spPr>
            <a:xfrm>
              <a:off x="2523728" y="1952625"/>
              <a:ext cx="1182199" cy="0"/>
            </a:xfrm>
            <a:prstGeom prst="line">
              <a:avLst/>
            </a:prstGeom>
            <a:ln w="12700">
              <a:solidFill>
                <a:schemeClr val="tx1"/>
              </a:solidFill>
              <a:prstDash val="dash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9" name="右箭头 148"/>
          <p:cNvSpPr/>
          <p:nvPr/>
        </p:nvSpPr>
        <p:spPr>
          <a:xfrm>
            <a:off x="3565032" y="3689539"/>
            <a:ext cx="437600" cy="129146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0" name="右箭头 149"/>
          <p:cNvSpPr/>
          <p:nvPr/>
        </p:nvSpPr>
        <p:spPr>
          <a:xfrm rot="16200000">
            <a:off x="2739092" y="4507482"/>
            <a:ext cx="437600" cy="129146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1" name="右箭头 150"/>
          <p:cNvSpPr/>
          <p:nvPr/>
        </p:nvSpPr>
        <p:spPr>
          <a:xfrm rot="12622213">
            <a:off x="3509662" y="4485656"/>
            <a:ext cx="837105" cy="129305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3" name="右箭头 152"/>
          <p:cNvSpPr/>
          <p:nvPr/>
        </p:nvSpPr>
        <p:spPr>
          <a:xfrm rot="16200000">
            <a:off x="4358891" y="4507482"/>
            <a:ext cx="437600" cy="129146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6" name="右箭头 155"/>
          <p:cNvSpPr/>
          <p:nvPr/>
        </p:nvSpPr>
        <p:spPr>
          <a:xfrm rot="10800000">
            <a:off x="5180482" y="3723663"/>
            <a:ext cx="437600" cy="129146"/>
          </a:xfrm>
          <a:prstGeom prst="rightArrow">
            <a:avLst/>
          </a:prstGeom>
          <a:solidFill>
            <a:srgbClr val="00B0F0"/>
          </a:solidFill>
          <a:ln w="12700"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7" name="图片 1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453" y="3528008"/>
            <a:ext cx="502069" cy="419050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457200" y="1562662"/>
            <a:ext cx="3917462" cy="1949610"/>
            <a:chOff x="464096" y="1146020"/>
            <a:chExt cx="3917462" cy="1949610"/>
          </a:xfrm>
        </p:grpSpPr>
        <p:sp>
          <p:nvSpPr>
            <p:cNvPr id="3" name="圆角矩形标注 2"/>
            <p:cNvSpPr/>
            <p:nvPr/>
          </p:nvSpPr>
          <p:spPr>
            <a:xfrm>
              <a:off x="464096" y="1146020"/>
              <a:ext cx="3917462" cy="1471607"/>
            </a:xfrm>
            <a:prstGeom prst="wedgeRoundRectCallout">
              <a:avLst>
                <a:gd name="adj1" fmla="val -30766"/>
                <a:gd name="adj2" fmla="val 50165"/>
                <a:gd name="adj3" fmla="val 16667"/>
              </a:avLst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App1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有新机器到位：</a:t>
              </a:r>
              <a:endPara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框架会自动通知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5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的所有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App1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已有新机器为他们提供服务，各机器自动将请求均衡落到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的各台机器上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同时，自动通知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App2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的所有机器，有新机器需要纳入到他们的访问白名单</a:t>
              </a: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6" name="直接箭头连接符 5"/>
            <p:cNvCxnSpPr/>
            <p:nvPr/>
          </p:nvCxnSpPr>
          <p:spPr>
            <a:xfrm>
              <a:off x="3423124" y="2612408"/>
              <a:ext cx="1" cy="483222"/>
            </a:xfrm>
            <a:prstGeom prst="straightConnector1">
              <a:avLst/>
            </a:prstGeom>
            <a:ln>
              <a:solidFill>
                <a:schemeClr val="accent3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4622538" y="1544380"/>
            <a:ext cx="4028884" cy="1957379"/>
            <a:chOff x="443522" y="1000225"/>
            <a:chExt cx="4028884" cy="1957379"/>
          </a:xfrm>
        </p:grpSpPr>
        <p:sp>
          <p:nvSpPr>
            <p:cNvPr id="159" name="圆角矩形标注 158"/>
            <p:cNvSpPr/>
            <p:nvPr/>
          </p:nvSpPr>
          <p:spPr>
            <a:xfrm>
              <a:off x="443522" y="1000225"/>
              <a:ext cx="4028884" cy="1471607"/>
            </a:xfrm>
            <a:prstGeom prst="wedgeRoundRectCallout">
              <a:avLst>
                <a:gd name="adj1" fmla="val -30766"/>
                <a:gd name="adj2" fmla="val 50165"/>
                <a:gd name="adj3" fmla="val 16667"/>
              </a:avLst>
            </a:prstGeom>
            <a:ln w="19050"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t" anchorCtr="0"/>
            <a:lstStyle/>
            <a:p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如果</a:t>
              </a:r>
              <a:r>
                <a:rPr lang="en-US" altLang="zh-CN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App2</a:t>
              </a:r>
              <a:r>
                <a:rPr lang="zh-CN" altLang="en-US" sz="14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有机器宕机：</a:t>
              </a:r>
              <a:endPara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框架会自动通知访问它的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App1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6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的所有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机器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App2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有机器故障已不能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提供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服务</a:t>
              </a:r>
              <a:endPara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各机器的访问请求不再向故障机器发送，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并自动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将请求均衡</a:t>
              </a:r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落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到</a:t>
              </a:r>
              <a:r>
                <a: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App2</a:t>
              </a:r>
              <a:r>
                <a:rPr lang="zh-CN" altLang="en-US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存活的机器上</a:t>
              </a:r>
              <a:endPara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61" name="直接箭头连接符 160"/>
            <p:cNvCxnSpPr/>
            <p:nvPr/>
          </p:nvCxnSpPr>
          <p:spPr>
            <a:xfrm>
              <a:off x="813772" y="2474382"/>
              <a:ext cx="1" cy="483222"/>
            </a:xfrm>
            <a:prstGeom prst="straightConnector1">
              <a:avLst/>
            </a:prstGeom>
            <a:ln>
              <a:solidFill>
                <a:schemeClr val="accent6">
                  <a:lumMod val="75000"/>
                </a:schemeClr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6" name="组合 55"/>
          <p:cNvGrpSpPr/>
          <p:nvPr/>
        </p:nvGrpSpPr>
        <p:grpSpPr>
          <a:xfrm>
            <a:off x="0" y="-61993"/>
            <a:ext cx="9144000" cy="903913"/>
            <a:chOff x="-19050" y="5629163"/>
            <a:chExt cx="9144000" cy="903913"/>
          </a:xfrm>
        </p:grpSpPr>
        <p:sp>
          <p:nvSpPr>
            <p:cNvPr id="57" name="矩形 56"/>
            <p:cNvSpPr/>
            <p:nvPr/>
          </p:nvSpPr>
          <p:spPr>
            <a:xfrm>
              <a:off x="-19050" y="5629163"/>
              <a:ext cx="9144000" cy="903913"/>
            </a:xfrm>
            <a:prstGeom prst="rect">
              <a:avLst/>
            </a:prstGeom>
            <a:solidFill>
              <a:srgbClr val="2BAAFF">
                <a:alpha val="70000"/>
              </a:srgbClr>
            </a:solidFill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 57"/>
            <p:cNvSpPr/>
            <p:nvPr/>
          </p:nvSpPr>
          <p:spPr>
            <a:xfrm>
              <a:off x="1423631" y="5792104"/>
              <a:ext cx="6340197" cy="58477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3200" b="1" dirty="0" smtClean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小范围试点，效果显著，推广使用</a:t>
              </a:r>
              <a:endParaRPr lang="zh-CN" altLang="en-US" sz="3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9" name="标题 1"/>
          <p:cNvSpPr txBox="1">
            <a:spLocks/>
          </p:cNvSpPr>
          <p:nvPr/>
        </p:nvSpPr>
        <p:spPr>
          <a:xfrm>
            <a:off x="452842" y="991933"/>
            <a:ext cx="3845449" cy="704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000" dirty="0" smtClean="0"/>
              <a:t>访问控制、自动路由、负载均衡</a:t>
            </a:r>
            <a:endParaRPr lang="zh-CN" altLang="en-US" sz="2000" dirty="0"/>
          </a:p>
        </p:txBody>
      </p:sp>
      <p:sp>
        <p:nvSpPr>
          <p:cNvPr id="60" name="标题 1"/>
          <p:cNvSpPr txBox="1">
            <a:spLocks/>
          </p:cNvSpPr>
          <p:nvPr/>
        </p:nvSpPr>
        <p:spPr>
          <a:xfrm>
            <a:off x="4694145" y="991933"/>
            <a:ext cx="3845449" cy="7043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3600" b="1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2000" dirty="0" smtClean="0"/>
              <a:t>自动容错、负载均衡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29504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矩形 69"/>
          <p:cNvSpPr/>
          <p:nvPr/>
        </p:nvSpPr>
        <p:spPr>
          <a:xfrm>
            <a:off x="3153009" y="1435100"/>
            <a:ext cx="2888630" cy="3028685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六边形 25"/>
          <p:cNvSpPr/>
          <p:nvPr/>
        </p:nvSpPr>
        <p:spPr>
          <a:xfrm>
            <a:off x="1895254" y="1701800"/>
            <a:ext cx="958078" cy="841466"/>
          </a:xfrm>
          <a:prstGeom prst="hexagon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War</a:t>
            </a:r>
          </a:p>
          <a:p>
            <a:pPr algn="ctr"/>
            <a:r>
              <a:rPr lang="en-US" altLang="zh-CN" dirty="0" smtClean="0"/>
              <a:t>Or</a:t>
            </a:r>
            <a:br>
              <a:rPr lang="en-US" altLang="zh-CN" dirty="0" smtClean="0"/>
            </a:br>
            <a:r>
              <a:rPr lang="en-US" altLang="zh-CN" b="1" dirty="0" smtClean="0"/>
              <a:t>RPM</a:t>
            </a:r>
            <a:endParaRPr lang="zh-CN" altLang="en-US" b="1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标准化发布方式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495152" y="1855366"/>
            <a:ext cx="1133619" cy="5363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App1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266196" y="1587609"/>
            <a:ext cx="2678268" cy="1079931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1" name="直接连接符 30"/>
          <p:cNvCxnSpPr>
            <a:stCxn id="4" idx="3"/>
            <a:endCxn id="26" idx="3"/>
          </p:cNvCxnSpPr>
          <p:nvPr/>
        </p:nvCxnSpPr>
        <p:spPr>
          <a:xfrm flipV="1">
            <a:off x="1628771" y="2122533"/>
            <a:ext cx="266483" cy="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2867516" y="2123028"/>
            <a:ext cx="285493" cy="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041639" y="2112291"/>
            <a:ext cx="3149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6356587" y="1423868"/>
            <a:ext cx="2088913" cy="1400575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6466462" y="1841880"/>
            <a:ext cx="401164" cy="776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942712" y="1841880"/>
            <a:ext cx="401164" cy="776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418962" y="1841880"/>
            <a:ext cx="401164" cy="776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7903607" y="1841880"/>
            <a:ext cx="401164" cy="776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椭圆 40"/>
          <p:cNvSpPr/>
          <p:nvPr/>
        </p:nvSpPr>
        <p:spPr>
          <a:xfrm>
            <a:off x="3758821" y="1661131"/>
            <a:ext cx="2010389" cy="42172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自动部署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椭圆 41"/>
          <p:cNvSpPr/>
          <p:nvPr/>
        </p:nvSpPr>
        <p:spPr>
          <a:xfrm>
            <a:off x="4795771" y="2121543"/>
            <a:ext cx="1003300" cy="42172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回滚</a:t>
            </a:r>
          </a:p>
        </p:txBody>
      </p:sp>
      <p:sp>
        <p:nvSpPr>
          <p:cNvPr id="43" name="椭圆 42"/>
          <p:cNvSpPr/>
          <p:nvPr/>
        </p:nvSpPr>
        <p:spPr>
          <a:xfrm>
            <a:off x="3783441" y="2131004"/>
            <a:ext cx="951549" cy="42172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重启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6683023" y="1449268"/>
            <a:ext cx="126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机器分组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1" name="直接连接符 60"/>
          <p:cNvCxnSpPr/>
          <p:nvPr/>
        </p:nvCxnSpPr>
        <p:spPr>
          <a:xfrm>
            <a:off x="6041639" y="3751633"/>
            <a:ext cx="3149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356587" y="3063210"/>
            <a:ext cx="2088913" cy="1400575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6466462" y="3481222"/>
            <a:ext cx="401164" cy="776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6942712" y="3481222"/>
            <a:ext cx="401164" cy="776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7418962" y="3481222"/>
            <a:ext cx="401164" cy="776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…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7903607" y="3481222"/>
            <a:ext cx="401164" cy="77609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58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机器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endParaRPr lang="zh-CN" altLang="en-US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6683023" y="3088610"/>
            <a:ext cx="1252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机</a:t>
            </a:r>
            <a:r>
              <a:rPr lang="zh-CN" altLang="en-US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器分组</a:t>
            </a:r>
            <a:r>
              <a:rPr lang="en-US" altLang="zh-CN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3301768" y="1692142"/>
            <a:ext cx="416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主任务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3266196" y="2822329"/>
            <a:ext cx="2678268" cy="1515393"/>
          </a:xfrm>
          <a:prstGeom prst="rect">
            <a:avLst/>
          </a:prstGeom>
          <a:ln w="12700">
            <a:solidFill>
              <a:schemeClr val="tx1"/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3" name="椭圆 72"/>
          <p:cNvSpPr/>
          <p:nvPr/>
        </p:nvSpPr>
        <p:spPr>
          <a:xfrm>
            <a:off x="3758821" y="2895852"/>
            <a:ext cx="2040249" cy="42172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检查一致性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5" name="椭圆 74"/>
          <p:cNvSpPr/>
          <p:nvPr/>
        </p:nvSpPr>
        <p:spPr>
          <a:xfrm>
            <a:off x="3783441" y="3365725"/>
            <a:ext cx="951549" cy="42172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安装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6" name="椭圆 75"/>
          <p:cNvSpPr/>
          <p:nvPr/>
        </p:nvSpPr>
        <p:spPr>
          <a:xfrm>
            <a:off x="4775355" y="3365725"/>
            <a:ext cx="993856" cy="42172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卸载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7" name="椭圆 76"/>
          <p:cNvSpPr/>
          <p:nvPr/>
        </p:nvSpPr>
        <p:spPr>
          <a:xfrm>
            <a:off x="3783441" y="3835598"/>
            <a:ext cx="951549" cy="42172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启动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8" name="椭圆 77"/>
          <p:cNvSpPr/>
          <p:nvPr/>
        </p:nvSpPr>
        <p:spPr>
          <a:xfrm>
            <a:off x="4775355" y="3835598"/>
            <a:ext cx="993856" cy="421723"/>
          </a:xfrm>
          <a:prstGeom prst="ellipse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停止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3301768" y="3064553"/>
            <a:ext cx="41668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子任务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六边形 79"/>
          <p:cNvSpPr/>
          <p:nvPr/>
        </p:nvSpPr>
        <p:spPr>
          <a:xfrm>
            <a:off x="1924729" y="4965698"/>
            <a:ext cx="958078" cy="841466"/>
          </a:xfrm>
          <a:prstGeom prst="hexagon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War</a:t>
            </a:r>
          </a:p>
          <a:p>
            <a:pPr algn="ctr"/>
            <a:r>
              <a:rPr lang="en-US" altLang="zh-CN" dirty="0" smtClean="0"/>
              <a:t>Or</a:t>
            </a:r>
            <a:br>
              <a:rPr lang="en-US" altLang="zh-CN" dirty="0" smtClean="0"/>
            </a:br>
            <a:r>
              <a:rPr lang="en-US" altLang="zh-CN" b="1" dirty="0" smtClean="0"/>
              <a:t>RPM</a:t>
            </a:r>
            <a:endParaRPr lang="zh-CN" altLang="en-US" b="1" dirty="0"/>
          </a:p>
        </p:txBody>
      </p:sp>
      <p:sp>
        <p:nvSpPr>
          <p:cNvPr id="81" name="圆角矩形 80"/>
          <p:cNvSpPr/>
          <p:nvPr/>
        </p:nvSpPr>
        <p:spPr>
          <a:xfrm>
            <a:off x="474370" y="5119264"/>
            <a:ext cx="1133619" cy="53631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App2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2" name="直接连接符 81"/>
          <p:cNvCxnSpPr>
            <a:stCxn id="81" idx="3"/>
            <a:endCxn id="80" idx="3"/>
          </p:cNvCxnSpPr>
          <p:nvPr/>
        </p:nvCxnSpPr>
        <p:spPr>
          <a:xfrm flipV="1">
            <a:off x="1607989" y="5386431"/>
            <a:ext cx="316740" cy="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 flipV="1">
            <a:off x="2897534" y="5386926"/>
            <a:ext cx="285493" cy="99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" name="矩形 83"/>
          <p:cNvSpPr/>
          <p:nvPr/>
        </p:nvSpPr>
        <p:spPr>
          <a:xfrm>
            <a:off x="3181161" y="4771778"/>
            <a:ext cx="2839696" cy="1637531"/>
          </a:xfrm>
          <a:prstGeom prst="rect">
            <a:avLst/>
          </a:prstGeom>
          <a:ln w="12700">
            <a:solidFill>
              <a:schemeClr val="tx1"/>
            </a:solidFill>
            <a:prstDash val="dash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……</a:t>
            </a:r>
            <a:endParaRPr lang="zh-CN" altLang="en-US" dirty="0"/>
          </a:p>
        </p:txBody>
      </p:sp>
      <p:cxnSp>
        <p:nvCxnSpPr>
          <p:cNvPr id="87" name="直接连接符 86"/>
          <p:cNvCxnSpPr/>
          <p:nvPr/>
        </p:nvCxnSpPr>
        <p:spPr>
          <a:xfrm>
            <a:off x="6020857" y="5119264"/>
            <a:ext cx="3149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直接连接符 87"/>
          <p:cNvCxnSpPr/>
          <p:nvPr/>
        </p:nvCxnSpPr>
        <p:spPr>
          <a:xfrm>
            <a:off x="6020857" y="5932064"/>
            <a:ext cx="31494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9" name="矩形 88"/>
          <p:cNvSpPr/>
          <p:nvPr/>
        </p:nvSpPr>
        <p:spPr>
          <a:xfrm>
            <a:off x="6335805" y="4799490"/>
            <a:ext cx="2088913" cy="655330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335805" y="5655860"/>
            <a:ext cx="2088913" cy="651849"/>
          </a:xfrm>
          <a:prstGeom prst="rect">
            <a:avLst/>
          </a:prstGeom>
          <a:noFill/>
          <a:ln w="9525"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7072063" y="4919170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7072063" y="5807164"/>
            <a:ext cx="5020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46" name="矩形 45"/>
          <p:cNvSpPr/>
          <p:nvPr/>
        </p:nvSpPr>
        <p:spPr>
          <a:xfrm>
            <a:off x="305903" y="4610273"/>
            <a:ext cx="8493851" cy="45719"/>
          </a:xfrm>
          <a:prstGeom prst="rect">
            <a:avLst/>
          </a:prstGeom>
          <a:solidFill>
            <a:srgbClr val="1E6AAE"/>
          </a:solidFill>
          <a:ln>
            <a:solidFill>
              <a:srgbClr val="1E6AAE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178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6006" y="708648"/>
            <a:ext cx="3639075" cy="2589705"/>
          </a:xfrm>
          <a:prstGeom prst="rect">
            <a:avLst/>
          </a:prstGeom>
          <a:ln w="19050" cap="sq">
            <a:solidFill>
              <a:srgbClr val="1E6AA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8975" y="1606115"/>
            <a:ext cx="3662493" cy="2837143"/>
          </a:xfrm>
          <a:prstGeom prst="rect">
            <a:avLst/>
          </a:prstGeom>
          <a:ln w="19050" cap="sq">
            <a:solidFill>
              <a:srgbClr val="1E6AA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42963" y="3698191"/>
            <a:ext cx="3662493" cy="2384516"/>
          </a:xfrm>
          <a:prstGeom prst="rect">
            <a:avLst/>
          </a:prstGeom>
          <a:ln w="19050" cap="sq">
            <a:solidFill>
              <a:srgbClr val="1E6AA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8804" y="585952"/>
            <a:ext cx="3044894" cy="3341189"/>
          </a:xfrm>
          <a:prstGeom prst="rect">
            <a:avLst/>
          </a:prstGeom>
          <a:ln w="19050" cap="sq">
            <a:solidFill>
              <a:srgbClr val="1E6AAE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24763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从救火走向防火</a:t>
            </a:r>
            <a:endParaRPr lang="zh-CN" altLang="en-US" dirty="0"/>
          </a:p>
        </p:txBody>
      </p:sp>
      <p:sp>
        <p:nvSpPr>
          <p:cNvPr id="4" name="右箭头 3"/>
          <p:cNvSpPr/>
          <p:nvPr/>
        </p:nvSpPr>
        <p:spPr>
          <a:xfrm>
            <a:off x="1128861" y="1808908"/>
            <a:ext cx="7278540" cy="106276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等腰三角形 4"/>
          <p:cNvSpPr/>
          <p:nvPr/>
        </p:nvSpPr>
        <p:spPr>
          <a:xfrm rot="10800000">
            <a:off x="3743406" y="1503047"/>
            <a:ext cx="282633" cy="315168"/>
          </a:xfrm>
          <a:prstGeom prst="triangle">
            <a:avLst/>
          </a:prstGeom>
          <a:gradFill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chemeClr val="bg1"/>
              </a:gs>
            </a:gsLst>
          </a:gradFill>
          <a:ln>
            <a:solidFill>
              <a:schemeClr val="accent6">
                <a:lumMod val="75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等腰三角形 5"/>
          <p:cNvSpPr/>
          <p:nvPr/>
        </p:nvSpPr>
        <p:spPr>
          <a:xfrm rot="10800000">
            <a:off x="2371808" y="1503047"/>
            <a:ext cx="282633" cy="315168"/>
          </a:xfrm>
          <a:prstGeom prst="triangle">
            <a:avLst/>
          </a:prstGeom>
          <a:gradFill>
            <a:gsLst>
              <a:gs pos="0">
                <a:srgbClr val="FFFF00"/>
              </a:gs>
              <a:gs pos="100000">
                <a:schemeClr val="bg1"/>
              </a:gs>
            </a:gsLst>
          </a:gra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等腰三角形 6"/>
          <p:cNvSpPr/>
          <p:nvPr/>
        </p:nvSpPr>
        <p:spPr>
          <a:xfrm rot="10800000">
            <a:off x="5113679" y="1503047"/>
            <a:ext cx="282633" cy="315168"/>
          </a:xfrm>
          <a:prstGeom prst="triangle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solidFill>
              <a:srgbClr val="C0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等腰三角形 7"/>
          <p:cNvSpPr/>
          <p:nvPr/>
        </p:nvSpPr>
        <p:spPr>
          <a:xfrm rot="10800000">
            <a:off x="7829658" y="1503047"/>
            <a:ext cx="282633" cy="315168"/>
          </a:xfrm>
          <a:prstGeom prst="triangl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文本框 8"/>
          <p:cNvSpPr txBox="1"/>
          <p:nvPr/>
        </p:nvSpPr>
        <p:spPr>
          <a:xfrm>
            <a:off x="2227340" y="119458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605251" y="119458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981238" y="119458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响应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543504" y="119458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全部恢复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67562" y="164536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</a:p>
        </p:txBody>
      </p:sp>
      <p:sp>
        <p:nvSpPr>
          <p:cNvPr id="14" name="圆角矩形 13"/>
          <p:cNvSpPr/>
          <p:nvPr/>
        </p:nvSpPr>
        <p:spPr>
          <a:xfrm>
            <a:off x="2513125" y="2119382"/>
            <a:ext cx="1354981" cy="300546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40000"/>
                  <a:lumOff val="6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故障发现时间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83925" y="2226580"/>
            <a:ext cx="1354981" cy="300546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故障响应时间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6624533" y="2508780"/>
            <a:ext cx="1344323" cy="329285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故障修复时间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等腰三角形 16"/>
          <p:cNvSpPr/>
          <p:nvPr/>
        </p:nvSpPr>
        <p:spPr>
          <a:xfrm rot="10800000">
            <a:off x="6490313" y="1503047"/>
            <a:ext cx="282633" cy="315168"/>
          </a:xfrm>
          <a:prstGeom prst="triangle">
            <a:avLst/>
          </a:prstGeom>
          <a:gradFill>
            <a:gsLst>
              <a:gs pos="0">
                <a:srgbClr val="FF0000"/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solidFill>
              <a:srgbClr val="C00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文本框 17"/>
          <p:cNvSpPr txBox="1"/>
          <p:nvPr/>
        </p:nvSpPr>
        <p:spPr>
          <a:xfrm>
            <a:off x="6125648" y="1194587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开始处理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513125" y="1902086"/>
            <a:ext cx="5455731" cy="3268226"/>
            <a:chOff x="1608710" y="2642413"/>
            <a:chExt cx="5455731" cy="1397577"/>
          </a:xfrm>
        </p:grpSpPr>
        <p:cxnSp>
          <p:nvCxnSpPr>
            <p:cNvPr id="20" name="直接连接符 19"/>
            <p:cNvCxnSpPr/>
            <p:nvPr/>
          </p:nvCxnSpPr>
          <p:spPr>
            <a:xfrm>
              <a:off x="4345317" y="2642413"/>
              <a:ext cx="0" cy="78350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2971600" y="2642413"/>
              <a:ext cx="0" cy="1397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1608710" y="2642413"/>
              <a:ext cx="0" cy="1397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7064441" y="2642413"/>
              <a:ext cx="0" cy="1397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5721951" y="2642413"/>
              <a:ext cx="0" cy="78350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圆角矩形 24"/>
          <p:cNvSpPr/>
          <p:nvPr/>
        </p:nvSpPr>
        <p:spPr>
          <a:xfrm>
            <a:off x="5260559" y="2346776"/>
            <a:ext cx="1354981" cy="300546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2">
                  <a:tint val="50000"/>
                  <a:shade val="100000"/>
                  <a:satMod val="35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故障定位时间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2513125" y="3019838"/>
            <a:ext cx="1330498" cy="461665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提升故障发现</a:t>
            </a:r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（及时全面准确）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3883925" y="3019838"/>
            <a:ext cx="4084932" cy="46166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提升故障处理速度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（快速有效）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1128860" y="3019838"/>
            <a:ext cx="1357825" cy="46166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降低故障率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（有效防御）</a:t>
            </a:r>
            <a:endParaRPr lang="zh-CN" altLang="en-US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631629" y="3788411"/>
            <a:ext cx="1424525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数据修复工具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流量切换工具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服务降级工具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回滚工具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数据提取工具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……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891601" y="3777845"/>
            <a:ext cx="14295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职责与分工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7*24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值班规范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故障响应规范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故障处理预案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故障预演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155499" y="3788411"/>
            <a:ext cx="14256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量化问题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抽象运维对象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减少人工干预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优化技术架构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1128860" y="3736644"/>
            <a:ext cx="6983431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26814" y="3043107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425219" y="3777845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措施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152731" y="1989061"/>
            <a:ext cx="1354981" cy="300546"/>
          </a:xfrm>
          <a:prstGeom prst="roundRect">
            <a:avLst/>
          </a:prstGeom>
          <a:gradFill>
            <a:gsLst>
              <a:gs pos="0">
                <a:srgbClr val="FFFF00"/>
              </a:gs>
              <a:gs pos="100000">
                <a:schemeClr val="bg1"/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预防故障发生</a:t>
            </a:r>
            <a:endParaRPr lang="zh-CN" altLang="en-US" sz="12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479094" y="3782474"/>
            <a:ext cx="127534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完善监控指标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建立业务健康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度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分析体系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降低误报率，提升准确度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218505" y="3791592"/>
            <a:ext cx="14245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故障运维手册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分析数据及图表</a:t>
            </a:r>
          </a:p>
          <a:p>
            <a:pPr marL="171450" indent="-171450">
              <a:buFont typeface="Wingdings" panose="05000000000000000000" pitchFamily="2" charset="2"/>
              <a:buChar char="ü"/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报警内容可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093391" y="3498173"/>
            <a:ext cx="9960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准确识别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5459198" y="3492148"/>
            <a:ext cx="9960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快速判断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矩形 39"/>
          <p:cNvSpPr/>
          <p:nvPr/>
        </p:nvSpPr>
        <p:spPr>
          <a:xfrm>
            <a:off x="6775342" y="3492147"/>
            <a:ext cx="99603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2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快速执行</a:t>
            </a:r>
            <a:endParaRPr lang="en-US" altLang="zh-CN" sz="12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62391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后续努力方向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更智能</a:t>
            </a:r>
            <a:endParaRPr lang="en-US" altLang="zh-CN" dirty="0"/>
          </a:p>
          <a:p>
            <a:pPr lvl="1"/>
            <a:r>
              <a:rPr lang="zh-CN" altLang="en-US" dirty="0"/>
              <a:t>智能监控</a:t>
            </a:r>
            <a:endParaRPr lang="en-US" altLang="zh-CN" dirty="0"/>
          </a:p>
          <a:p>
            <a:pPr lvl="1"/>
            <a:r>
              <a:rPr lang="zh-CN" altLang="en-US" dirty="0"/>
              <a:t>智能</a:t>
            </a:r>
            <a:r>
              <a:rPr lang="zh-CN" altLang="en-US" dirty="0" smtClean="0"/>
              <a:t>故障修复</a:t>
            </a:r>
            <a:endParaRPr lang="en-US" altLang="zh-CN" dirty="0"/>
          </a:p>
          <a:p>
            <a:pPr lvl="1"/>
            <a:r>
              <a:rPr lang="zh-CN" altLang="en-US" dirty="0"/>
              <a:t>智能健康度评估</a:t>
            </a:r>
            <a:endParaRPr lang="en-US" altLang="zh-CN" dirty="0"/>
          </a:p>
          <a:p>
            <a:r>
              <a:rPr lang="zh-CN" altLang="en-US" dirty="0"/>
              <a:t>更轻量</a:t>
            </a:r>
            <a:endParaRPr lang="en-US" altLang="zh-CN" dirty="0"/>
          </a:p>
          <a:p>
            <a:pPr lvl="1"/>
            <a:r>
              <a:rPr lang="zh-CN" altLang="en-US" dirty="0"/>
              <a:t>简单易控</a:t>
            </a:r>
            <a:endParaRPr lang="en-US" altLang="zh-CN" dirty="0"/>
          </a:p>
          <a:p>
            <a:pPr lvl="1"/>
            <a:r>
              <a:rPr lang="zh-CN" altLang="en-US" dirty="0"/>
              <a:t>随时随地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1983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28" name="矩形​​ 5"/>
          <p:cNvSpPr>
            <a:spLocks noChangeArrowheads="1"/>
          </p:cNvSpPr>
          <p:nvPr/>
        </p:nvSpPr>
        <p:spPr bwMode="auto">
          <a:xfrm>
            <a:off x="18428" y="935831"/>
            <a:ext cx="9125572" cy="5040560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zh-CN" dirty="0">
              <a:solidFill>
                <a:schemeClr val="lt1"/>
              </a:solidFill>
              <a:sym typeface="Arial" pitchFamily="34" charset="0"/>
            </a:endParaRPr>
          </a:p>
        </p:txBody>
      </p:sp>
      <p:sp>
        <p:nvSpPr>
          <p:cNvPr id="29" name="Oval 60">
            <a:hlinkClick r:id="rId3"/>
          </p:cNvPr>
          <p:cNvSpPr>
            <a:spLocks noChangeArrowheads="1"/>
          </p:cNvSpPr>
          <p:nvPr/>
        </p:nvSpPr>
        <p:spPr bwMode="auto">
          <a:xfrm>
            <a:off x="5984350" y="3929485"/>
            <a:ext cx="443894" cy="523996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0" name="Oval 61">
            <a:hlinkClick r:id="rId4"/>
          </p:cNvPr>
          <p:cNvSpPr>
            <a:spLocks noChangeArrowheads="1"/>
          </p:cNvSpPr>
          <p:nvPr/>
        </p:nvSpPr>
        <p:spPr bwMode="auto">
          <a:xfrm>
            <a:off x="5996308" y="4738104"/>
            <a:ext cx="419977" cy="521615"/>
          </a:xfrm>
          <a:prstGeom prst="ellipse">
            <a:avLst/>
          </a:prstGeom>
          <a:solidFill>
            <a:srgbClr val="0079C5">
              <a:alpha val="0"/>
            </a:srgbClr>
          </a:solidFill>
          <a:ln w="33338">
            <a:noFill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000000"/>
              </a:solidFill>
              <a:latin typeface="Arial" pitchFamily="34" charset="0"/>
            </a:endParaRPr>
          </a:p>
        </p:txBody>
      </p:sp>
      <p:sp>
        <p:nvSpPr>
          <p:cNvPr id="31" name="Line 33"/>
          <p:cNvSpPr>
            <a:spLocks noChangeShapeType="1"/>
          </p:cNvSpPr>
          <p:nvPr/>
        </p:nvSpPr>
        <p:spPr bwMode="auto">
          <a:xfrm flipV="1">
            <a:off x="6204709" y="2843380"/>
            <a:ext cx="1587" cy="2700963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32" name="Line 21"/>
          <p:cNvSpPr>
            <a:spLocks noChangeShapeType="1"/>
          </p:cNvSpPr>
          <p:nvPr/>
        </p:nvSpPr>
        <p:spPr bwMode="auto">
          <a:xfrm>
            <a:off x="3153437" y="3734174"/>
            <a:ext cx="7936" cy="1806596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grpSp>
        <p:nvGrpSpPr>
          <p:cNvPr id="33" name="Group 63"/>
          <p:cNvGrpSpPr>
            <a:grpSpLocks/>
          </p:cNvGrpSpPr>
          <p:nvPr/>
        </p:nvGrpSpPr>
        <p:grpSpPr bwMode="auto">
          <a:xfrm>
            <a:off x="5924318" y="3929485"/>
            <a:ext cx="563953" cy="523996"/>
            <a:chOff x="3073" y="2610"/>
            <a:chExt cx="438" cy="440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4" name="Rectangle 28"/>
            <p:cNvSpPr>
              <a:spLocks noChangeArrowheads="1"/>
            </p:cNvSpPr>
            <p:nvPr/>
          </p:nvSpPr>
          <p:spPr bwMode="auto">
            <a:xfrm>
              <a:off x="3181" y="2748"/>
              <a:ext cx="222" cy="164"/>
            </a:xfrm>
            <a:prstGeom prst="rect">
              <a:avLst/>
            </a:prstGeom>
            <a:grpFill/>
            <a:ln w="11113">
              <a:noFill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  <p:sp>
          <p:nvSpPr>
            <p:cNvPr id="35" name="Freeform 29"/>
            <p:cNvSpPr>
              <a:spLocks/>
            </p:cNvSpPr>
            <p:nvPr/>
          </p:nvSpPr>
          <p:spPr bwMode="auto">
            <a:xfrm>
              <a:off x="3182" y="2748"/>
              <a:ext cx="220" cy="110"/>
            </a:xfrm>
            <a:custGeom>
              <a:avLst/>
              <a:gdLst>
                <a:gd name="T0" fmla="*/ 0 w 278"/>
                <a:gd name="T1" fmla="*/ 0 h 140"/>
                <a:gd name="T2" fmla="*/ 138 w 278"/>
                <a:gd name="T3" fmla="*/ 140 h 140"/>
                <a:gd name="T4" fmla="*/ 278 w 278"/>
                <a:gd name="T5" fmla="*/ 0 h 140"/>
                <a:gd name="T6" fmla="*/ 0 w 278"/>
                <a:gd name="T7" fmla="*/ 0 h 14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78"/>
                <a:gd name="T13" fmla="*/ 0 h 140"/>
                <a:gd name="T14" fmla="*/ 278 w 278"/>
                <a:gd name="T15" fmla="*/ 140 h 14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78" h="140">
                  <a:moveTo>
                    <a:pt x="0" y="0"/>
                  </a:moveTo>
                  <a:lnTo>
                    <a:pt x="138" y="140"/>
                  </a:lnTo>
                  <a:lnTo>
                    <a:pt x="27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19050" cap="flat" cmpd="sng">
              <a:solidFill>
                <a:schemeClr val="accent1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6" name="Oval 27"/>
            <p:cNvSpPr>
              <a:spLocks noChangeArrowheads="1"/>
            </p:cNvSpPr>
            <p:nvPr/>
          </p:nvSpPr>
          <p:spPr bwMode="auto">
            <a:xfrm>
              <a:off x="3073" y="2610"/>
              <a:ext cx="438" cy="440"/>
            </a:xfrm>
            <a:prstGeom prst="ellipse">
              <a:avLst/>
            </a:prstGeom>
            <a:grpFill/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grpSp>
        <p:nvGrpSpPr>
          <p:cNvPr id="37" name="Group 64"/>
          <p:cNvGrpSpPr>
            <a:grpSpLocks/>
          </p:cNvGrpSpPr>
          <p:nvPr/>
        </p:nvGrpSpPr>
        <p:grpSpPr bwMode="auto">
          <a:xfrm>
            <a:off x="5924318" y="4738104"/>
            <a:ext cx="563953" cy="521615"/>
            <a:chOff x="3073" y="3289"/>
            <a:chExt cx="438" cy="438"/>
          </a:xfrm>
          <a:solidFill>
            <a:schemeClr val="accent1">
              <a:lumMod val="20000"/>
              <a:lumOff val="80000"/>
            </a:schemeClr>
          </a:solidFill>
        </p:grpSpPr>
        <p:sp>
          <p:nvSpPr>
            <p:cNvPr id="38" name="Freeform 32"/>
            <p:cNvSpPr>
              <a:spLocks/>
            </p:cNvSpPr>
            <p:nvPr/>
          </p:nvSpPr>
          <p:spPr bwMode="auto">
            <a:xfrm>
              <a:off x="3173" y="3389"/>
              <a:ext cx="240" cy="241"/>
            </a:xfrm>
            <a:custGeom>
              <a:avLst/>
              <a:gdLst>
                <a:gd name="T0" fmla="*/ 303 w 303"/>
                <a:gd name="T1" fmla="*/ 263 h 305"/>
                <a:gd name="T2" fmla="*/ 171 w 303"/>
                <a:gd name="T3" fmla="*/ 131 h 305"/>
                <a:gd name="T4" fmla="*/ 223 w 303"/>
                <a:gd name="T5" fmla="*/ 77 h 305"/>
                <a:gd name="T6" fmla="*/ 0 w 303"/>
                <a:gd name="T7" fmla="*/ 0 h 305"/>
                <a:gd name="T8" fmla="*/ 76 w 303"/>
                <a:gd name="T9" fmla="*/ 224 h 305"/>
                <a:gd name="T10" fmla="*/ 129 w 303"/>
                <a:gd name="T11" fmla="*/ 170 h 305"/>
                <a:gd name="T12" fmla="*/ 262 w 303"/>
                <a:gd name="T13" fmla="*/ 305 h 305"/>
                <a:gd name="T14" fmla="*/ 303 w 303"/>
                <a:gd name="T15" fmla="*/ 263 h 30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3"/>
                <a:gd name="T25" fmla="*/ 0 h 305"/>
                <a:gd name="T26" fmla="*/ 303 w 303"/>
                <a:gd name="T27" fmla="*/ 305 h 30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3" h="305">
                  <a:moveTo>
                    <a:pt x="303" y="263"/>
                  </a:moveTo>
                  <a:lnTo>
                    <a:pt x="171" y="131"/>
                  </a:lnTo>
                  <a:lnTo>
                    <a:pt x="223" y="77"/>
                  </a:lnTo>
                  <a:lnTo>
                    <a:pt x="0" y="0"/>
                  </a:lnTo>
                  <a:lnTo>
                    <a:pt x="76" y="224"/>
                  </a:lnTo>
                  <a:lnTo>
                    <a:pt x="129" y="170"/>
                  </a:lnTo>
                  <a:lnTo>
                    <a:pt x="262" y="305"/>
                  </a:lnTo>
                  <a:lnTo>
                    <a:pt x="303" y="263"/>
                  </a:lnTo>
                  <a:close/>
                </a:path>
              </a:pathLst>
            </a:custGeom>
            <a:grpFill/>
            <a:ln w="11113" cap="flat">
              <a:noFill/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FFFFFF"/>
                </a:solidFill>
                <a:latin typeface="Arial" charset="0"/>
              </a:endParaRPr>
            </a:p>
          </p:txBody>
        </p:sp>
        <p:sp>
          <p:nvSpPr>
            <p:cNvPr id="39" name="Oval 30"/>
            <p:cNvSpPr>
              <a:spLocks noChangeArrowheads="1"/>
            </p:cNvSpPr>
            <p:nvPr/>
          </p:nvSpPr>
          <p:spPr bwMode="auto">
            <a:xfrm>
              <a:off x="3073" y="3289"/>
              <a:ext cx="438" cy="438"/>
            </a:xfrm>
            <a:prstGeom prst="ellipse">
              <a:avLst/>
            </a:prstGeom>
            <a:grpFill/>
            <a:ln w="33338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zh-CN" altLang="en-US" smtClean="0">
                <a:solidFill>
                  <a:srgbClr val="000000"/>
                </a:solidFill>
                <a:latin typeface="Arial" pitchFamily="34" charset="0"/>
              </a:endParaRPr>
            </a:p>
          </p:txBody>
        </p:sp>
      </p:grpSp>
      <p:sp>
        <p:nvSpPr>
          <p:cNvPr id="40" name="Freeform 11"/>
          <p:cNvSpPr>
            <a:spLocks/>
          </p:cNvSpPr>
          <p:nvPr/>
        </p:nvSpPr>
        <p:spPr bwMode="auto">
          <a:xfrm>
            <a:off x="1172759" y="3910427"/>
            <a:ext cx="980819" cy="198880"/>
          </a:xfrm>
          <a:custGeom>
            <a:avLst/>
            <a:gdLst>
              <a:gd name="T0" fmla="*/ 0 w 618"/>
              <a:gd name="T1" fmla="*/ 167 h 167"/>
              <a:gd name="T2" fmla="*/ 616 w 618"/>
              <a:gd name="T3" fmla="*/ 20 h 167"/>
              <a:gd name="T4" fmla="*/ 618 w 618"/>
              <a:gd name="T5" fmla="*/ 0 h 167"/>
              <a:gd name="T6" fmla="*/ 2 w 618"/>
              <a:gd name="T7" fmla="*/ 153 h 167"/>
              <a:gd name="T8" fmla="*/ 0 60000 65536"/>
              <a:gd name="T9" fmla="*/ 0 60000 65536"/>
              <a:gd name="T10" fmla="*/ 0 60000 65536"/>
              <a:gd name="T11" fmla="*/ 0 60000 65536"/>
              <a:gd name="T12" fmla="*/ 0 w 618"/>
              <a:gd name="T13" fmla="*/ 0 h 167"/>
              <a:gd name="T14" fmla="*/ 618 w 618"/>
              <a:gd name="T15" fmla="*/ 167 h 16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18" h="167">
                <a:moveTo>
                  <a:pt x="0" y="167"/>
                </a:moveTo>
                <a:lnTo>
                  <a:pt x="616" y="20"/>
                </a:lnTo>
                <a:lnTo>
                  <a:pt x="618" y="0"/>
                </a:lnTo>
                <a:lnTo>
                  <a:pt x="2" y="153"/>
                </a:lnTo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1" name="Freeform 13"/>
          <p:cNvSpPr>
            <a:spLocks/>
          </p:cNvSpPr>
          <p:nvPr/>
        </p:nvSpPr>
        <p:spPr bwMode="auto">
          <a:xfrm>
            <a:off x="2121831" y="3631759"/>
            <a:ext cx="1566455" cy="309635"/>
          </a:xfrm>
          <a:custGeom>
            <a:avLst/>
            <a:gdLst>
              <a:gd name="T0" fmla="*/ 0 w 987"/>
              <a:gd name="T1" fmla="*/ 260 h 260"/>
              <a:gd name="T2" fmla="*/ 985 w 987"/>
              <a:gd name="T3" fmla="*/ 19 h 260"/>
              <a:gd name="T4" fmla="*/ 987 w 987"/>
              <a:gd name="T5" fmla="*/ 0 h 260"/>
              <a:gd name="T6" fmla="*/ 8 w 987"/>
              <a:gd name="T7" fmla="*/ 238 h 260"/>
              <a:gd name="T8" fmla="*/ 0 60000 65536"/>
              <a:gd name="T9" fmla="*/ 0 60000 65536"/>
              <a:gd name="T10" fmla="*/ 0 60000 65536"/>
              <a:gd name="T11" fmla="*/ 0 60000 65536"/>
              <a:gd name="T12" fmla="*/ 0 w 987"/>
              <a:gd name="T13" fmla="*/ 0 h 260"/>
              <a:gd name="T14" fmla="*/ 987 w 987"/>
              <a:gd name="T15" fmla="*/ 260 h 2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7" h="260">
                <a:moveTo>
                  <a:pt x="0" y="260"/>
                </a:moveTo>
                <a:lnTo>
                  <a:pt x="985" y="19"/>
                </a:lnTo>
                <a:lnTo>
                  <a:pt x="987" y="0"/>
                </a:lnTo>
                <a:lnTo>
                  <a:pt x="8" y="238"/>
                </a:ln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2" name="Freeform 15"/>
          <p:cNvSpPr>
            <a:spLocks/>
          </p:cNvSpPr>
          <p:nvPr/>
        </p:nvSpPr>
        <p:spPr bwMode="auto">
          <a:xfrm>
            <a:off x="1279094" y="2118122"/>
            <a:ext cx="2540925" cy="845540"/>
          </a:xfrm>
          <a:custGeom>
            <a:avLst/>
            <a:gdLst>
              <a:gd name="T0" fmla="*/ 1002 w 1002"/>
              <a:gd name="T1" fmla="*/ 3 h 396"/>
              <a:gd name="T2" fmla="*/ 997 w 1002"/>
              <a:gd name="T3" fmla="*/ 12 h 396"/>
              <a:gd name="T4" fmla="*/ 993 w 1002"/>
              <a:gd name="T5" fmla="*/ 11 h 396"/>
              <a:gd name="T6" fmla="*/ 982 w 1002"/>
              <a:gd name="T7" fmla="*/ 9 h 396"/>
              <a:gd name="T8" fmla="*/ 967 w 1002"/>
              <a:gd name="T9" fmla="*/ 9 h 396"/>
              <a:gd name="T10" fmla="*/ 953 w 1002"/>
              <a:gd name="T11" fmla="*/ 11 h 396"/>
              <a:gd name="T12" fmla="*/ 939 w 1002"/>
              <a:gd name="T13" fmla="*/ 16 h 396"/>
              <a:gd name="T14" fmla="*/ 424 w 1002"/>
              <a:gd name="T15" fmla="*/ 224 h 396"/>
              <a:gd name="T16" fmla="*/ 376 w 1002"/>
              <a:gd name="T17" fmla="*/ 244 h 396"/>
              <a:gd name="T18" fmla="*/ 1 w 1002"/>
              <a:gd name="T19" fmla="*/ 396 h 396"/>
              <a:gd name="T20" fmla="*/ 0 w 1002"/>
              <a:gd name="T21" fmla="*/ 390 h 396"/>
              <a:gd name="T22" fmla="*/ 377 w 1002"/>
              <a:gd name="T23" fmla="*/ 237 h 396"/>
              <a:gd name="T24" fmla="*/ 424 w 1002"/>
              <a:gd name="T25" fmla="*/ 218 h 396"/>
              <a:gd name="T26" fmla="*/ 938 w 1002"/>
              <a:gd name="T27" fmla="*/ 8 h 396"/>
              <a:gd name="T28" fmla="*/ 954 w 1002"/>
              <a:gd name="T29" fmla="*/ 3 h 396"/>
              <a:gd name="T30" fmla="*/ 971 w 1002"/>
              <a:gd name="T31" fmla="*/ 1 h 396"/>
              <a:gd name="T32" fmla="*/ 987 w 1002"/>
              <a:gd name="T33" fmla="*/ 0 h 396"/>
              <a:gd name="T34" fmla="*/ 1000 w 1002"/>
              <a:gd name="T35" fmla="*/ 3 h 396"/>
              <a:gd name="T36" fmla="*/ 1002 w 1002"/>
              <a:gd name="T37" fmla="*/ 3 h 39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w 1002"/>
              <a:gd name="T58" fmla="*/ 0 h 396"/>
              <a:gd name="T59" fmla="*/ 1002 w 1002"/>
              <a:gd name="T60" fmla="*/ 396 h 39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T57" t="T58" r="T59" b="T60"/>
            <a:pathLst>
              <a:path w="1002" h="396">
                <a:moveTo>
                  <a:pt x="1002" y="3"/>
                </a:moveTo>
                <a:cubicBezTo>
                  <a:pt x="997" y="12"/>
                  <a:pt x="997" y="12"/>
                  <a:pt x="997" y="12"/>
                </a:cubicBezTo>
                <a:cubicBezTo>
                  <a:pt x="993" y="11"/>
                  <a:pt x="993" y="11"/>
                  <a:pt x="993" y="11"/>
                </a:cubicBezTo>
                <a:cubicBezTo>
                  <a:pt x="990" y="10"/>
                  <a:pt x="986" y="9"/>
                  <a:pt x="982" y="9"/>
                </a:cubicBezTo>
                <a:cubicBezTo>
                  <a:pt x="977" y="9"/>
                  <a:pt x="972" y="9"/>
                  <a:pt x="967" y="9"/>
                </a:cubicBezTo>
                <a:cubicBezTo>
                  <a:pt x="962" y="10"/>
                  <a:pt x="957" y="10"/>
                  <a:pt x="953" y="11"/>
                </a:cubicBezTo>
                <a:cubicBezTo>
                  <a:pt x="948" y="13"/>
                  <a:pt x="943" y="14"/>
                  <a:pt x="939" y="16"/>
                </a:cubicBezTo>
                <a:cubicBezTo>
                  <a:pt x="424" y="224"/>
                  <a:pt x="424" y="224"/>
                  <a:pt x="424" y="224"/>
                </a:cubicBezTo>
                <a:cubicBezTo>
                  <a:pt x="376" y="244"/>
                  <a:pt x="376" y="244"/>
                  <a:pt x="376" y="244"/>
                </a:cubicBezTo>
                <a:cubicBezTo>
                  <a:pt x="1" y="396"/>
                  <a:pt x="1" y="396"/>
                  <a:pt x="1" y="396"/>
                </a:cubicBezTo>
                <a:cubicBezTo>
                  <a:pt x="0" y="390"/>
                  <a:pt x="0" y="390"/>
                  <a:pt x="0" y="390"/>
                </a:cubicBezTo>
                <a:cubicBezTo>
                  <a:pt x="377" y="237"/>
                  <a:pt x="377" y="237"/>
                  <a:pt x="377" y="237"/>
                </a:cubicBezTo>
                <a:cubicBezTo>
                  <a:pt x="424" y="218"/>
                  <a:pt x="424" y="218"/>
                  <a:pt x="424" y="218"/>
                </a:cubicBezTo>
                <a:cubicBezTo>
                  <a:pt x="938" y="8"/>
                  <a:pt x="938" y="8"/>
                  <a:pt x="938" y="8"/>
                </a:cubicBezTo>
                <a:cubicBezTo>
                  <a:pt x="943" y="6"/>
                  <a:pt x="948" y="5"/>
                  <a:pt x="954" y="3"/>
                </a:cubicBezTo>
                <a:cubicBezTo>
                  <a:pt x="959" y="2"/>
                  <a:pt x="965" y="1"/>
                  <a:pt x="971" y="1"/>
                </a:cubicBezTo>
                <a:cubicBezTo>
                  <a:pt x="976" y="0"/>
                  <a:pt x="982" y="0"/>
                  <a:pt x="987" y="0"/>
                </a:cubicBezTo>
                <a:cubicBezTo>
                  <a:pt x="992" y="1"/>
                  <a:pt x="996" y="1"/>
                  <a:pt x="1000" y="3"/>
                </a:cubicBezTo>
                <a:cubicBezTo>
                  <a:pt x="1002" y="3"/>
                  <a:pt x="1002" y="3"/>
                  <a:pt x="1002" y="3"/>
                </a:cubicBezTo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3" name="Freeform 16"/>
          <p:cNvSpPr>
            <a:spLocks/>
          </p:cNvSpPr>
          <p:nvPr/>
        </p:nvSpPr>
        <p:spPr bwMode="auto">
          <a:xfrm>
            <a:off x="956910" y="2950564"/>
            <a:ext cx="325353" cy="1190901"/>
          </a:xfrm>
          <a:custGeom>
            <a:avLst/>
            <a:gdLst>
              <a:gd name="T0" fmla="*/ 128 w 128"/>
              <a:gd name="T1" fmla="*/ 6 h 558"/>
              <a:gd name="T2" fmla="*/ 124 w 128"/>
              <a:gd name="T3" fmla="*/ 7 h 558"/>
              <a:gd name="T4" fmla="*/ 118 w 128"/>
              <a:gd name="T5" fmla="*/ 11 h 558"/>
              <a:gd name="T6" fmla="*/ 112 w 128"/>
              <a:gd name="T7" fmla="*/ 17 h 558"/>
              <a:gd name="T8" fmla="*/ 108 w 128"/>
              <a:gd name="T9" fmla="*/ 24 h 558"/>
              <a:gd name="T10" fmla="*/ 106 w 128"/>
              <a:gd name="T11" fmla="*/ 31 h 558"/>
              <a:gd name="T12" fmla="*/ 64 w 128"/>
              <a:gd name="T13" fmla="*/ 240 h 558"/>
              <a:gd name="T14" fmla="*/ 55 w 128"/>
              <a:gd name="T15" fmla="*/ 287 h 558"/>
              <a:gd name="T16" fmla="*/ 7 w 128"/>
              <a:gd name="T17" fmla="*/ 530 h 558"/>
              <a:gd name="T18" fmla="*/ 6 w 128"/>
              <a:gd name="T19" fmla="*/ 539 h 558"/>
              <a:gd name="T20" fmla="*/ 8 w 128"/>
              <a:gd name="T21" fmla="*/ 545 h 558"/>
              <a:gd name="T22" fmla="*/ 13 w 128"/>
              <a:gd name="T23" fmla="*/ 549 h 558"/>
              <a:gd name="T24" fmla="*/ 19 w 128"/>
              <a:gd name="T25" fmla="*/ 550 h 558"/>
              <a:gd name="T26" fmla="*/ 86 w 128"/>
              <a:gd name="T27" fmla="*/ 535 h 558"/>
              <a:gd name="T28" fmla="*/ 85 w 128"/>
              <a:gd name="T29" fmla="*/ 543 h 558"/>
              <a:gd name="T30" fmla="*/ 17 w 128"/>
              <a:gd name="T31" fmla="*/ 558 h 558"/>
              <a:gd name="T32" fmla="*/ 9 w 128"/>
              <a:gd name="T33" fmla="*/ 557 h 558"/>
              <a:gd name="T34" fmla="*/ 3 w 128"/>
              <a:gd name="T35" fmla="*/ 552 h 558"/>
              <a:gd name="T36" fmla="*/ 0 w 128"/>
              <a:gd name="T37" fmla="*/ 543 h 558"/>
              <a:gd name="T38" fmla="*/ 1 w 128"/>
              <a:gd name="T39" fmla="*/ 531 h 558"/>
              <a:gd name="T40" fmla="*/ 49 w 128"/>
              <a:gd name="T41" fmla="*/ 289 h 558"/>
              <a:gd name="T42" fmla="*/ 58 w 128"/>
              <a:gd name="T43" fmla="*/ 242 h 558"/>
              <a:gd name="T44" fmla="*/ 100 w 128"/>
              <a:gd name="T45" fmla="*/ 33 h 558"/>
              <a:gd name="T46" fmla="*/ 104 w 128"/>
              <a:gd name="T47" fmla="*/ 23 h 558"/>
              <a:gd name="T48" fmla="*/ 110 w 128"/>
              <a:gd name="T49" fmla="*/ 14 h 558"/>
              <a:gd name="T50" fmla="*/ 117 w 128"/>
              <a:gd name="T51" fmla="*/ 6 h 558"/>
              <a:gd name="T52" fmla="*/ 126 w 128"/>
              <a:gd name="T53" fmla="*/ 1 h 558"/>
              <a:gd name="T54" fmla="*/ 127 w 128"/>
              <a:gd name="T55" fmla="*/ 0 h 558"/>
              <a:gd name="T56" fmla="*/ 128 w 128"/>
              <a:gd name="T57" fmla="*/ 6 h 558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w 128"/>
              <a:gd name="T88" fmla="*/ 0 h 558"/>
              <a:gd name="T89" fmla="*/ 128 w 128"/>
              <a:gd name="T90" fmla="*/ 558 h 558"/>
            </a:gdLst>
            <a:ahLst/>
            <a:cxnLst>
              <a:cxn ang="T58">
                <a:pos x="T0" y="T1"/>
              </a:cxn>
              <a:cxn ang="T59">
                <a:pos x="T2" y="T3"/>
              </a:cxn>
              <a:cxn ang="T60">
                <a:pos x="T4" y="T5"/>
              </a:cxn>
              <a:cxn ang="T61">
                <a:pos x="T6" y="T7"/>
              </a:cxn>
              <a:cxn ang="T62">
                <a:pos x="T8" y="T9"/>
              </a:cxn>
              <a:cxn ang="T63">
                <a:pos x="T10" y="T11"/>
              </a:cxn>
              <a:cxn ang="T64">
                <a:pos x="T12" y="T13"/>
              </a:cxn>
              <a:cxn ang="T65">
                <a:pos x="T14" y="T15"/>
              </a:cxn>
              <a:cxn ang="T66">
                <a:pos x="T16" y="T17"/>
              </a:cxn>
              <a:cxn ang="T67">
                <a:pos x="T18" y="T19"/>
              </a:cxn>
              <a:cxn ang="T68">
                <a:pos x="T20" y="T21"/>
              </a:cxn>
              <a:cxn ang="T69">
                <a:pos x="T22" y="T23"/>
              </a:cxn>
              <a:cxn ang="T70">
                <a:pos x="T24" y="T25"/>
              </a:cxn>
              <a:cxn ang="T71">
                <a:pos x="T26" y="T27"/>
              </a:cxn>
              <a:cxn ang="T72">
                <a:pos x="T28" y="T29"/>
              </a:cxn>
              <a:cxn ang="T73">
                <a:pos x="T30" y="T31"/>
              </a:cxn>
              <a:cxn ang="T74">
                <a:pos x="T32" y="T33"/>
              </a:cxn>
              <a:cxn ang="T75">
                <a:pos x="T34" y="T35"/>
              </a:cxn>
              <a:cxn ang="T76">
                <a:pos x="T36" y="T37"/>
              </a:cxn>
              <a:cxn ang="T77">
                <a:pos x="T38" y="T39"/>
              </a:cxn>
              <a:cxn ang="T78">
                <a:pos x="T40" y="T41"/>
              </a:cxn>
              <a:cxn ang="T79">
                <a:pos x="T42" y="T43"/>
              </a:cxn>
              <a:cxn ang="T80">
                <a:pos x="T44" y="T45"/>
              </a:cxn>
              <a:cxn ang="T81">
                <a:pos x="T46" y="T47"/>
              </a:cxn>
              <a:cxn ang="T82">
                <a:pos x="T48" y="T49"/>
              </a:cxn>
              <a:cxn ang="T83">
                <a:pos x="T50" y="T51"/>
              </a:cxn>
              <a:cxn ang="T84">
                <a:pos x="T52" y="T53"/>
              </a:cxn>
              <a:cxn ang="T85">
                <a:pos x="T54" y="T55"/>
              </a:cxn>
              <a:cxn ang="T86">
                <a:pos x="T56" y="T57"/>
              </a:cxn>
            </a:cxnLst>
            <a:rect l="T87" t="T88" r="T89" b="T90"/>
            <a:pathLst>
              <a:path w="128" h="558">
                <a:moveTo>
                  <a:pt x="128" y="6"/>
                </a:moveTo>
                <a:cubicBezTo>
                  <a:pt x="124" y="7"/>
                  <a:pt x="124" y="7"/>
                  <a:pt x="124" y="7"/>
                </a:cubicBezTo>
                <a:cubicBezTo>
                  <a:pt x="122" y="8"/>
                  <a:pt x="120" y="9"/>
                  <a:pt x="118" y="11"/>
                </a:cubicBezTo>
                <a:cubicBezTo>
                  <a:pt x="116" y="13"/>
                  <a:pt x="114" y="15"/>
                  <a:pt x="112" y="17"/>
                </a:cubicBezTo>
                <a:cubicBezTo>
                  <a:pt x="111" y="19"/>
                  <a:pt x="109" y="21"/>
                  <a:pt x="108" y="24"/>
                </a:cubicBezTo>
                <a:cubicBezTo>
                  <a:pt x="107" y="26"/>
                  <a:pt x="106" y="28"/>
                  <a:pt x="106" y="31"/>
                </a:cubicBezTo>
                <a:cubicBezTo>
                  <a:pt x="64" y="240"/>
                  <a:pt x="64" y="240"/>
                  <a:pt x="64" y="240"/>
                </a:cubicBezTo>
                <a:cubicBezTo>
                  <a:pt x="55" y="287"/>
                  <a:pt x="55" y="287"/>
                  <a:pt x="55" y="287"/>
                </a:cubicBezTo>
                <a:cubicBezTo>
                  <a:pt x="7" y="530"/>
                  <a:pt x="7" y="530"/>
                  <a:pt x="7" y="530"/>
                </a:cubicBezTo>
                <a:cubicBezTo>
                  <a:pt x="6" y="533"/>
                  <a:pt x="6" y="536"/>
                  <a:pt x="6" y="539"/>
                </a:cubicBezTo>
                <a:cubicBezTo>
                  <a:pt x="6" y="541"/>
                  <a:pt x="7" y="544"/>
                  <a:pt x="8" y="545"/>
                </a:cubicBezTo>
                <a:cubicBezTo>
                  <a:pt x="9" y="547"/>
                  <a:pt x="11" y="548"/>
                  <a:pt x="13" y="549"/>
                </a:cubicBezTo>
                <a:cubicBezTo>
                  <a:pt x="14" y="550"/>
                  <a:pt x="17" y="550"/>
                  <a:pt x="19" y="550"/>
                </a:cubicBezTo>
                <a:cubicBezTo>
                  <a:pt x="86" y="535"/>
                  <a:pt x="86" y="535"/>
                  <a:pt x="86" y="535"/>
                </a:cubicBezTo>
                <a:cubicBezTo>
                  <a:pt x="85" y="543"/>
                  <a:pt x="85" y="543"/>
                  <a:pt x="85" y="543"/>
                </a:cubicBezTo>
                <a:cubicBezTo>
                  <a:pt x="17" y="558"/>
                  <a:pt x="17" y="558"/>
                  <a:pt x="17" y="558"/>
                </a:cubicBezTo>
                <a:cubicBezTo>
                  <a:pt x="14" y="558"/>
                  <a:pt x="11" y="558"/>
                  <a:pt x="9" y="557"/>
                </a:cubicBezTo>
                <a:cubicBezTo>
                  <a:pt x="6" y="556"/>
                  <a:pt x="4" y="554"/>
                  <a:pt x="3" y="552"/>
                </a:cubicBezTo>
                <a:cubicBezTo>
                  <a:pt x="1" y="550"/>
                  <a:pt x="0" y="547"/>
                  <a:pt x="0" y="543"/>
                </a:cubicBezTo>
                <a:cubicBezTo>
                  <a:pt x="0" y="540"/>
                  <a:pt x="0" y="536"/>
                  <a:pt x="1" y="531"/>
                </a:cubicBezTo>
                <a:cubicBezTo>
                  <a:pt x="49" y="289"/>
                  <a:pt x="49" y="289"/>
                  <a:pt x="49" y="289"/>
                </a:cubicBezTo>
                <a:cubicBezTo>
                  <a:pt x="58" y="242"/>
                  <a:pt x="58" y="242"/>
                  <a:pt x="58" y="242"/>
                </a:cubicBezTo>
                <a:cubicBezTo>
                  <a:pt x="100" y="33"/>
                  <a:pt x="100" y="33"/>
                  <a:pt x="100" y="33"/>
                </a:cubicBezTo>
                <a:cubicBezTo>
                  <a:pt x="101" y="30"/>
                  <a:pt x="102" y="26"/>
                  <a:pt x="104" y="23"/>
                </a:cubicBezTo>
                <a:cubicBezTo>
                  <a:pt x="105" y="20"/>
                  <a:pt x="107" y="17"/>
                  <a:pt x="110" y="14"/>
                </a:cubicBezTo>
                <a:cubicBezTo>
                  <a:pt x="112" y="11"/>
                  <a:pt x="114" y="8"/>
                  <a:pt x="117" y="6"/>
                </a:cubicBezTo>
                <a:cubicBezTo>
                  <a:pt x="120" y="4"/>
                  <a:pt x="123" y="2"/>
                  <a:pt x="126" y="1"/>
                </a:cubicBezTo>
                <a:cubicBezTo>
                  <a:pt x="127" y="0"/>
                  <a:pt x="127" y="0"/>
                  <a:pt x="127" y="0"/>
                </a:cubicBezTo>
                <a:lnTo>
                  <a:pt x="128" y="6"/>
                </a:lnTo>
                <a:close/>
              </a:path>
            </a:pathLst>
          </a:custGeom>
          <a:solidFill>
            <a:schemeClr val="bg1"/>
          </a:solidFill>
          <a:ln w="11113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4" name="Freeform 17"/>
          <p:cNvSpPr>
            <a:spLocks/>
          </p:cNvSpPr>
          <p:nvPr/>
        </p:nvSpPr>
        <p:spPr bwMode="auto">
          <a:xfrm>
            <a:off x="3691460" y="2124077"/>
            <a:ext cx="1307759" cy="1529117"/>
          </a:xfrm>
          <a:custGeom>
            <a:avLst/>
            <a:gdLst>
              <a:gd name="T0" fmla="*/ 46 w 516"/>
              <a:gd name="T1" fmla="*/ 9 h 716"/>
              <a:gd name="T2" fmla="*/ 485 w 516"/>
              <a:gd name="T3" fmla="*/ 148 h 716"/>
              <a:gd name="T4" fmla="*/ 496 w 516"/>
              <a:gd name="T5" fmla="*/ 154 h 716"/>
              <a:gd name="T6" fmla="*/ 501 w 516"/>
              <a:gd name="T7" fmla="*/ 164 h 716"/>
              <a:gd name="T8" fmla="*/ 501 w 516"/>
              <a:gd name="T9" fmla="*/ 175 h 716"/>
              <a:gd name="T10" fmla="*/ 494 w 516"/>
              <a:gd name="T11" fmla="*/ 187 h 716"/>
              <a:gd name="T12" fmla="*/ 113 w 516"/>
              <a:gd name="T13" fmla="*/ 656 h 716"/>
              <a:gd name="T14" fmla="*/ 100 w 516"/>
              <a:gd name="T15" fmla="*/ 668 h 716"/>
              <a:gd name="T16" fmla="*/ 84 w 516"/>
              <a:gd name="T17" fmla="*/ 679 h 716"/>
              <a:gd name="T18" fmla="*/ 66 w 516"/>
              <a:gd name="T19" fmla="*/ 689 h 716"/>
              <a:gd name="T20" fmla="*/ 49 w 516"/>
              <a:gd name="T21" fmla="*/ 694 h 716"/>
              <a:gd name="T22" fmla="*/ 0 w 516"/>
              <a:gd name="T23" fmla="*/ 705 h 716"/>
              <a:gd name="T24" fmla="*/ 0 w 516"/>
              <a:gd name="T25" fmla="*/ 716 h 716"/>
              <a:gd name="T26" fmla="*/ 50 w 516"/>
              <a:gd name="T27" fmla="*/ 705 h 716"/>
              <a:gd name="T28" fmla="*/ 69 w 516"/>
              <a:gd name="T29" fmla="*/ 699 h 716"/>
              <a:gd name="T30" fmla="*/ 89 w 516"/>
              <a:gd name="T31" fmla="*/ 689 h 716"/>
              <a:gd name="T32" fmla="*/ 108 w 516"/>
              <a:gd name="T33" fmla="*/ 676 h 716"/>
              <a:gd name="T34" fmla="*/ 122 w 516"/>
              <a:gd name="T35" fmla="*/ 661 h 716"/>
              <a:gd name="T36" fmla="*/ 506 w 516"/>
              <a:gd name="T37" fmla="*/ 190 h 716"/>
              <a:gd name="T38" fmla="*/ 515 w 516"/>
              <a:gd name="T39" fmla="*/ 174 h 716"/>
              <a:gd name="T40" fmla="*/ 515 w 516"/>
              <a:gd name="T41" fmla="*/ 159 h 716"/>
              <a:gd name="T42" fmla="*/ 508 w 516"/>
              <a:gd name="T43" fmla="*/ 147 h 716"/>
              <a:gd name="T44" fmla="*/ 493 w 516"/>
              <a:gd name="T45" fmla="*/ 138 h 716"/>
              <a:gd name="T46" fmla="*/ 51 w 516"/>
              <a:gd name="T47" fmla="*/ 0 h 716"/>
              <a:gd name="T48" fmla="*/ 46 w 516"/>
              <a:gd name="T49" fmla="*/ 9 h 71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516"/>
              <a:gd name="T76" fmla="*/ 0 h 716"/>
              <a:gd name="T77" fmla="*/ 516 w 516"/>
              <a:gd name="T78" fmla="*/ 716 h 716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516" h="716">
                <a:moveTo>
                  <a:pt x="46" y="9"/>
                </a:moveTo>
                <a:cubicBezTo>
                  <a:pt x="485" y="148"/>
                  <a:pt x="485" y="148"/>
                  <a:pt x="485" y="148"/>
                </a:cubicBezTo>
                <a:cubicBezTo>
                  <a:pt x="490" y="150"/>
                  <a:pt x="493" y="152"/>
                  <a:pt x="496" y="154"/>
                </a:cubicBezTo>
                <a:cubicBezTo>
                  <a:pt x="499" y="157"/>
                  <a:pt x="500" y="160"/>
                  <a:pt x="501" y="164"/>
                </a:cubicBezTo>
                <a:cubicBezTo>
                  <a:pt x="502" y="167"/>
                  <a:pt x="502" y="171"/>
                  <a:pt x="501" y="175"/>
                </a:cubicBezTo>
                <a:cubicBezTo>
                  <a:pt x="500" y="179"/>
                  <a:pt x="498" y="183"/>
                  <a:pt x="494" y="187"/>
                </a:cubicBezTo>
                <a:cubicBezTo>
                  <a:pt x="113" y="656"/>
                  <a:pt x="113" y="656"/>
                  <a:pt x="113" y="656"/>
                </a:cubicBezTo>
                <a:cubicBezTo>
                  <a:pt x="109" y="660"/>
                  <a:pt x="105" y="664"/>
                  <a:pt x="100" y="668"/>
                </a:cubicBezTo>
                <a:cubicBezTo>
                  <a:pt x="95" y="672"/>
                  <a:pt x="89" y="676"/>
                  <a:pt x="84" y="679"/>
                </a:cubicBezTo>
                <a:cubicBezTo>
                  <a:pt x="78" y="683"/>
                  <a:pt x="72" y="686"/>
                  <a:pt x="66" y="689"/>
                </a:cubicBezTo>
                <a:cubicBezTo>
                  <a:pt x="60" y="691"/>
                  <a:pt x="55" y="693"/>
                  <a:pt x="49" y="694"/>
                </a:cubicBezTo>
                <a:cubicBezTo>
                  <a:pt x="0" y="705"/>
                  <a:pt x="0" y="705"/>
                  <a:pt x="0" y="705"/>
                </a:cubicBezTo>
                <a:cubicBezTo>
                  <a:pt x="0" y="716"/>
                  <a:pt x="0" y="716"/>
                  <a:pt x="0" y="716"/>
                </a:cubicBezTo>
                <a:cubicBezTo>
                  <a:pt x="50" y="705"/>
                  <a:pt x="50" y="705"/>
                  <a:pt x="50" y="705"/>
                </a:cubicBezTo>
                <a:cubicBezTo>
                  <a:pt x="56" y="704"/>
                  <a:pt x="63" y="702"/>
                  <a:pt x="69" y="699"/>
                </a:cubicBezTo>
                <a:cubicBezTo>
                  <a:pt x="76" y="696"/>
                  <a:pt x="83" y="693"/>
                  <a:pt x="89" y="689"/>
                </a:cubicBezTo>
                <a:cubicBezTo>
                  <a:pt x="96" y="685"/>
                  <a:pt x="102" y="680"/>
                  <a:pt x="108" y="676"/>
                </a:cubicBezTo>
                <a:cubicBezTo>
                  <a:pt x="113" y="671"/>
                  <a:pt x="118" y="666"/>
                  <a:pt x="122" y="661"/>
                </a:cubicBezTo>
                <a:cubicBezTo>
                  <a:pt x="506" y="190"/>
                  <a:pt x="506" y="190"/>
                  <a:pt x="506" y="190"/>
                </a:cubicBezTo>
                <a:cubicBezTo>
                  <a:pt x="510" y="185"/>
                  <a:pt x="513" y="180"/>
                  <a:pt x="515" y="174"/>
                </a:cubicBezTo>
                <a:cubicBezTo>
                  <a:pt x="516" y="169"/>
                  <a:pt x="516" y="164"/>
                  <a:pt x="515" y="159"/>
                </a:cubicBezTo>
                <a:cubicBezTo>
                  <a:pt x="514" y="154"/>
                  <a:pt x="511" y="150"/>
                  <a:pt x="508" y="147"/>
                </a:cubicBezTo>
                <a:cubicBezTo>
                  <a:pt x="504" y="143"/>
                  <a:pt x="499" y="140"/>
                  <a:pt x="493" y="138"/>
                </a:cubicBezTo>
                <a:cubicBezTo>
                  <a:pt x="51" y="0"/>
                  <a:pt x="51" y="0"/>
                  <a:pt x="51" y="0"/>
                </a:cubicBezTo>
                <a:lnTo>
                  <a:pt x="46" y="9"/>
                </a:lnTo>
                <a:close/>
              </a:path>
            </a:pathLst>
          </a:custGeom>
          <a:solidFill>
            <a:schemeClr val="bg1"/>
          </a:solidFill>
          <a:ln w="11113" cap="flat" cmpd="sng">
            <a:solidFill>
              <a:schemeClr val="bg1"/>
            </a:solidFill>
            <a:prstDash val="solid"/>
            <a:miter lim="800000"/>
            <a:headEnd type="none" w="med" len="med"/>
            <a:tailEnd type="none" w="med" len="med"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5" name="Line 51"/>
          <p:cNvSpPr>
            <a:spLocks noChangeShapeType="1"/>
          </p:cNvSpPr>
          <p:nvPr/>
        </p:nvSpPr>
        <p:spPr bwMode="auto">
          <a:xfrm>
            <a:off x="3147091" y="5538390"/>
            <a:ext cx="3070403" cy="2381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6" name="TextBox 29"/>
          <p:cNvSpPr txBox="1"/>
          <p:nvPr/>
        </p:nvSpPr>
        <p:spPr>
          <a:xfrm rot="20445248">
            <a:off x="1408712" y="2663974"/>
            <a:ext cx="2954609" cy="923305"/>
          </a:xfrm>
          <a:prstGeom prst="rect">
            <a:avLst/>
          </a:prstGeom>
          <a:noFill/>
        </p:spPr>
        <p:txBody>
          <a:bodyPr wrap="none" lIns="91417" tIns="45708" rIns="91417" bIns="45708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5400" b="1" dirty="0" smtClean="0">
                <a:solidFill>
                  <a:srgbClr val="FFFFFF"/>
                </a:solidFill>
                <a:latin typeface="微软雅黑" pitchFamily="34" charset="-122"/>
                <a:ea typeface="微软雅黑" pitchFamily="34" charset="-122"/>
              </a:rPr>
              <a:t>谢谢大家</a:t>
            </a:r>
            <a:endParaRPr lang="zh-CN" altLang="en-US" sz="5400" b="1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Line 5"/>
          <p:cNvSpPr>
            <a:spLocks noChangeShapeType="1"/>
          </p:cNvSpPr>
          <p:nvPr/>
        </p:nvSpPr>
        <p:spPr bwMode="auto">
          <a:xfrm>
            <a:off x="18427" y="5096814"/>
            <a:ext cx="1922479" cy="15481"/>
          </a:xfrm>
          <a:prstGeom prst="line">
            <a:avLst/>
          </a:prstGeom>
          <a:noFill/>
          <a:ln w="33338">
            <a:solidFill>
              <a:srgbClr val="FFFFFF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8" name="Line 19"/>
          <p:cNvSpPr>
            <a:spLocks noChangeShapeType="1"/>
          </p:cNvSpPr>
          <p:nvPr/>
        </p:nvSpPr>
        <p:spPr bwMode="auto">
          <a:xfrm flipH="1">
            <a:off x="1940906" y="3923776"/>
            <a:ext cx="199973" cy="1188519"/>
          </a:xfrm>
          <a:prstGeom prst="line">
            <a:avLst/>
          </a:prstGeom>
          <a:noFill/>
          <a:ln w="33338">
            <a:solidFill>
              <a:schemeClr val="bg1"/>
            </a:solidFill>
            <a:miter lim="800000"/>
            <a:headEnd/>
            <a:tailEnd/>
          </a:ln>
        </p:spPr>
        <p:txBody>
          <a:bodyPr lIns="91417" tIns="45708" rIns="91417" bIns="45708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zh-CN" altLang="en-US" smtClean="0">
              <a:solidFill>
                <a:srgbClr val="FFFFFF"/>
              </a:solidFill>
              <a:latin typeface="Arial" charset="0"/>
            </a:endParaRPr>
          </a:p>
        </p:txBody>
      </p:sp>
      <p:sp>
        <p:nvSpPr>
          <p:cNvPr id="49" name="Text Box 62"/>
          <p:cNvSpPr txBox="1">
            <a:spLocks noChangeArrowheads="1"/>
          </p:cNvSpPr>
          <p:nvPr/>
        </p:nvSpPr>
        <p:spPr bwMode="auto">
          <a:xfrm>
            <a:off x="6678660" y="2015951"/>
            <a:ext cx="1656184" cy="5991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1417" tIns="45708" rIns="91417" bIns="45708" anchor="ctr"/>
          <a:lstStyle/>
          <a:p>
            <a:pPr fontAlgn="base">
              <a:spcBef>
                <a:spcPct val="50000"/>
              </a:spcBef>
              <a:spcAft>
                <a:spcPct val="0"/>
              </a:spcAft>
            </a:pPr>
            <a:endParaRPr lang="en-GB" altLang="zh-CN" sz="2200" dirty="0">
              <a:solidFill>
                <a:srgbClr val="FFFFF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5" cstate="print">
            <a:biLevel thresh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515" y="1295871"/>
            <a:ext cx="1574156" cy="1574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099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177" y="-387424"/>
            <a:ext cx="9446177" cy="7268345"/>
          </a:xfrm>
          <a:prstGeom prst="rect">
            <a:avLst/>
          </a:prstGeom>
        </p:spPr>
      </p:pic>
      <p:sp>
        <p:nvSpPr>
          <p:cNvPr id="9" name="TextBox 8">
            <a:hlinkClick r:id="rId4"/>
          </p:cNvPr>
          <p:cNvSpPr txBox="1"/>
          <p:nvPr/>
        </p:nvSpPr>
        <p:spPr>
          <a:xfrm>
            <a:off x="5652120" y="3068960"/>
            <a:ext cx="98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InfoQ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6" y="2996952"/>
            <a:ext cx="596467" cy="504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320" y="3068960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infoqchina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2996953"/>
            <a:ext cx="53058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511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思考点</a:t>
            </a:r>
            <a:endParaRPr lang="zh-CN" altLang="en-US" dirty="0"/>
          </a:p>
        </p:txBody>
      </p:sp>
      <p:sp>
        <p:nvSpPr>
          <p:cNvPr id="10" name="右箭头 9"/>
          <p:cNvSpPr/>
          <p:nvPr/>
        </p:nvSpPr>
        <p:spPr>
          <a:xfrm>
            <a:off x="1137140" y="1887929"/>
            <a:ext cx="7720221" cy="83545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等腰三角形 11"/>
          <p:cNvSpPr/>
          <p:nvPr/>
        </p:nvSpPr>
        <p:spPr>
          <a:xfrm rot="10800000">
            <a:off x="2380088" y="1582068"/>
            <a:ext cx="282633" cy="315168"/>
          </a:xfrm>
          <a:prstGeom prst="triangle">
            <a:avLst/>
          </a:prstGeom>
          <a:gradFill>
            <a:gsLst>
              <a:gs pos="0">
                <a:srgbClr val="FFFF00"/>
              </a:gs>
              <a:gs pos="100000">
                <a:schemeClr val="bg1"/>
              </a:gs>
            </a:gsLst>
          </a:gradFill>
          <a:ln>
            <a:solidFill>
              <a:srgbClr val="FFC000"/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等腰三角形 13"/>
          <p:cNvSpPr/>
          <p:nvPr/>
        </p:nvSpPr>
        <p:spPr>
          <a:xfrm rot="10800000">
            <a:off x="7837938" y="1582068"/>
            <a:ext cx="282633" cy="315168"/>
          </a:xfrm>
          <a:prstGeom prst="triangle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  <a:ln>
            <a:solidFill>
              <a:schemeClr val="tx2">
                <a:lumMod val="60000"/>
                <a:lumOff val="40000"/>
              </a:schemeClr>
            </a:solidFill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文本框 14"/>
          <p:cNvSpPr txBox="1"/>
          <p:nvPr/>
        </p:nvSpPr>
        <p:spPr>
          <a:xfrm>
            <a:off x="2183368" y="120829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发生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561279" y="120829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发现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937266" y="1208293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响应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408091" y="120829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全部恢复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475842" y="1724381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2521405" y="2198403"/>
            <a:ext cx="1354981" cy="967856"/>
          </a:xfrm>
          <a:prstGeom prst="roundRect">
            <a:avLst/>
          </a:prstGeom>
          <a:gradFill>
            <a:gsLst>
              <a:gs pos="0">
                <a:schemeClr val="accent6">
                  <a:lumMod val="60000"/>
                  <a:lumOff val="40000"/>
                </a:schemeClr>
              </a:gs>
              <a:gs pos="100000">
                <a:schemeClr val="accent6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故障发现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圆角矩形 20"/>
          <p:cNvSpPr/>
          <p:nvPr/>
        </p:nvSpPr>
        <p:spPr>
          <a:xfrm>
            <a:off x="3892205" y="2305601"/>
            <a:ext cx="1354981" cy="967856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故障响应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632813" y="2587800"/>
            <a:ext cx="1344323" cy="1060405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故障修复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751686" y="1582068"/>
            <a:ext cx="3029540" cy="315168"/>
            <a:chOff x="3751686" y="1582068"/>
            <a:chExt cx="3029540" cy="315168"/>
          </a:xfrm>
        </p:grpSpPr>
        <p:sp>
          <p:nvSpPr>
            <p:cNvPr id="11" name="等腰三角形 10"/>
            <p:cNvSpPr/>
            <p:nvPr/>
          </p:nvSpPr>
          <p:spPr>
            <a:xfrm rot="10800000">
              <a:off x="3751686" y="1582068"/>
              <a:ext cx="282633" cy="315168"/>
            </a:xfrm>
            <a:prstGeom prst="triangle">
              <a:avLst/>
            </a:prstGeom>
            <a:gradFill>
              <a:gsLst>
                <a:gs pos="0">
                  <a:schemeClr val="accent6">
                    <a:lumMod val="40000"/>
                    <a:lumOff val="60000"/>
                  </a:schemeClr>
                </a:gs>
                <a:gs pos="100000">
                  <a:schemeClr val="bg1"/>
                </a:gs>
              </a:gsLst>
            </a:gradFill>
            <a:ln>
              <a:solidFill>
                <a:schemeClr val="accent6">
                  <a:lumMod val="75000"/>
                </a:schemeClr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等腰三角形 12"/>
            <p:cNvSpPr/>
            <p:nvPr/>
          </p:nvSpPr>
          <p:spPr>
            <a:xfrm rot="10800000">
              <a:off x="5121959" y="1582068"/>
              <a:ext cx="282633" cy="315168"/>
            </a:xfrm>
            <a:prstGeom prst="triangle">
              <a:avLst/>
            </a:prstGeom>
            <a:gradFill>
              <a:gsLst>
                <a:gs pos="0">
                  <a:schemeClr val="accent6">
                    <a:lumMod val="75000"/>
                  </a:schemeClr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solidFill>
                <a:srgbClr val="C0000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等腰三角形 22"/>
            <p:cNvSpPr/>
            <p:nvPr/>
          </p:nvSpPr>
          <p:spPr>
            <a:xfrm rot="10800000">
              <a:off x="6498593" y="1582068"/>
              <a:ext cx="282633" cy="315168"/>
            </a:xfrm>
            <a:prstGeom prst="triangle">
              <a:avLst/>
            </a:prstGeom>
            <a:gradFill>
              <a:gsLst>
                <a:gs pos="0">
                  <a:srgbClr val="FF0000"/>
                </a:gs>
                <a:gs pos="100000">
                  <a:schemeClr val="accent6">
                    <a:lumMod val="60000"/>
                    <a:lumOff val="40000"/>
                  </a:schemeClr>
                </a:gs>
              </a:gsLst>
            </a:gradFill>
            <a:ln>
              <a:solidFill>
                <a:srgbClr val="C00000"/>
              </a:solidFill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4" name="文本框 23"/>
          <p:cNvSpPr txBox="1"/>
          <p:nvPr/>
        </p:nvSpPr>
        <p:spPr>
          <a:xfrm>
            <a:off x="6042487" y="1208293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开始处理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521405" y="1981107"/>
            <a:ext cx="5455731" cy="3268226"/>
            <a:chOff x="1608710" y="2642413"/>
            <a:chExt cx="5455731" cy="1397577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4345317" y="2642413"/>
              <a:ext cx="0" cy="1397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/>
            <p:cNvCxnSpPr/>
            <p:nvPr/>
          </p:nvCxnSpPr>
          <p:spPr>
            <a:xfrm>
              <a:off x="2971600" y="2642413"/>
              <a:ext cx="0" cy="1397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/>
            <p:nvPr/>
          </p:nvCxnSpPr>
          <p:spPr>
            <a:xfrm>
              <a:off x="1608710" y="2642413"/>
              <a:ext cx="0" cy="1397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>
              <a:off x="7064441" y="2642413"/>
              <a:ext cx="0" cy="1397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721951" y="2642413"/>
              <a:ext cx="0" cy="1397577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圆角矩形 30"/>
          <p:cNvSpPr/>
          <p:nvPr/>
        </p:nvSpPr>
        <p:spPr>
          <a:xfrm>
            <a:off x="5268839" y="2425797"/>
            <a:ext cx="1354981" cy="967856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故障定位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541805" y="3859147"/>
            <a:ext cx="1317747" cy="92333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altLang="zh-CN" sz="10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故障发现</a:t>
            </a:r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率</a:t>
            </a:r>
          </a:p>
          <a:p>
            <a:pPr algn="ctr"/>
            <a:endParaRPr lang="en-US" altLang="zh-CN" sz="8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3886792" y="3859147"/>
            <a:ext cx="4084932" cy="92333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提升故障处理速度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131727" y="3859147"/>
            <a:ext cx="1364935" cy="92333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降低故障率</a:t>
            </a:r>
            <a:endParaRPr lang="en-US" altLang="zh-CN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29681" y="3882416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1161011" y="2068082"/>
            <a:ext cx="1354981" cy="967856"/>
          </a:xfrm>
          <a:prstGeom prst="roundRect">
            <a:avLst/>
          </a:prstGeom>
          <a:gradFill>
            <a:gsLst>
              <a:gs pos="0">
                <a:srgbClr val="FFFF00"/>
              </a:gs>
              <a:gs pos="100000">
                <a:schemeClr val="bg1"/>
              </a:gs>
            </a:gsLst>
          </a:gradFill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故障预防</a:t>
            </a:r>
            <a:endParaRPr lang="zh-CN" altLang="en-US" sz="2000" b="1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75842" y="2527839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solidFill>
                  <a:schemeClr val="accent3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endParaRPr lang="zh-CN" altLang="en-US" sz="1600" b="1" dirty="0">
              <a:solidFill>
                <a:schemeClr val="accent3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000691" y="3738361"/>
            <a:ext cx="7281084" cy="1170414"/>
          </a:xfrm>
          <a:prstGeom prst="roundRect">
            <a:avLst/>
          </a:prstGeom>
          <a:noFill/>
          <a:ln w="47625">
            <a:solidFill>
              <a:srgbClr val="00B05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6801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31" grpId="0" animBg="1"/>
      <p:bldP spid="32" grpId="0" animBg="1"/>
      <p:bldP spid="33" grpId="0" animBg="1"/>
      <p:bldP spid="34" grpId="0" animBg="1"/>
      <p:bldP spid="35" grpId="0"/>
      <p:bldP spid="36" grpId="0" animBg="1"/>
      <p:bldP spid="37" grpId="0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Agenda</a:t>
            </a:r>
            <a:endParaRPr lang="zh-CN" altLang="en-US" dirty="0"/>
          </a:p>
        </p:txBody>
      </p:sp>
      <p:grpSp>
        <p:nvGrpSpPr>
          <p:cNvPr id="4" name="Group 33"/>
          <p:cNvGrpSpPr>
            <a:grpSpLocks/>
          </p:cNvGrpSpPr>
          <p:nvPr/>
        </p:nvGrpSpPr>
        <p:grpSpPr bwMode="auto">
          <a:xfrm>
            <a:off x="1714500" y="1630363"/>
            <a:ext cx="5410200" cy="665162"/>
            <a:chOff x="1152" y="1851"/>
            <a:chExt cx="3408" cy="419"/>
          </a:xfrm>
        </p:grpSpPr>
        <p:grpSp>
          <p:nvGrpSpPr>
            <p:cNvPr id="5" name="Group 7"/>
            <p:cNvGrpSpPr>
              <a:grpSpLocks/>
            </p:cNvGrpSpPr>
            <p:nvPr/>
          </p:nvGrpSpPr>
          <p:grpSpPr bwMode="auto">
            <a:xfrm>
              <a:off x="1152" y="1851"/>
              <a:ext cx="480" cy="419"/>
              <a:chOff x="3174" y="2656"/>
              <a:chExt cx="1549" cy="1351"/>
            </a:xfrm>
          </p:grpSpPr>
          <p:sp>
            <p:nvSpPr>
              <p:cNvPr id="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499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1">
                    <a:srgbClr val="E6E6E6"/>
                  </a:gs>
                  <a:gs pos="66001">
                    <a:srgbClr val="7D8496"/>
                  </a:gs>
                  <a:gs pos="73500">
                    <a:srgbClr val="E6E6E6"/>
                  </a:gs>
                  <a:gs pos="92501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1" name="AutoShape 10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rgbClr val="68C858"/>
              </a:solidFill>
              <a:ln>
                <a:headEnd/>
                <a:tailEnd/>
              </a:ln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zh-CN" altLang="en-US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6" name="Line 14"/>
            <p:cNvSpPr>
              <a:spLocks noChangeShapeType="1"/>
            </p:cNvSpPr>
            <p:nvPr/>
          </p:nvSpPr>
          <p:spPr bwMode="auto">
            <a:xfrm>
              <a:off x="1536" y="2235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7" name="Text Box 15"/>
            <p:cNvSpPr txBox="1">
              <a:spLocks noChangeArrowheads="1"/>
            </p:cNvSpPr>
            <p:nvPr/>
          </p:nvSpPr>
          <p:spPr bwMode="auto">
            <a:xfrm>
              <a:off x="1777" y="1909"/>
              <a:ext cx="2378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如何提升故障处理速度</a:t>
              </a:r>
            </a:p>
          </p:txBody>
        </p:sp>
        <p:sp>
          <p:nvSpPr>
            <p:cNvPr id="8" name="Text Box 16"/>
            <p:cNvSpPr txBox="1">
              <a:spLocks noChangeArrowheads="1"/>
            </p:cNvSpPr>
            <p:nvPr/>
          </p:nvSpPr>
          <p:spPr bwMode="gray">
            <a:xfrm>
              <a:off x="1267" y="1913"/>
              <a:ext cx="2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</p:grpSp>
      <p:grpSp>
        <p:nvGrpSpPr>
          <p:cNvPr id="12" name="Group 34"/>
          <p:cNvGrpSpPr>
            <a:grpSpLocks/>
          </p:cNvGrpSpPr>
          <p:nvPr/>
        </p:nvGrpSpPr>
        <p:grpSpPr bwMode="auto">
          <a:xfrm>
            <a:off x="1714500" y="2652713"/>
            <a:ext cx="5410200" cy="665162"/>
            <a:chOff x="1152" y="2413"/>
            <a:chExt cx="3408" cy="419"/>
          </a:xfrm>
        </p:grpSpPr>
        <p:grpSp>
          <p:nvGrpSpPr>
            <p:cNvPr id="13" name="Group 17"/>
            <p:cNvGrpSpPr>
              <a:grpSpLocks/>
            </p:cNvGrpSpPr>
            <p:nvPr/>
          </p:nvGrpSpPr>
          <p:grpSpPr bwMode="auto">
            <a:xfrm>
              <a:off x="1152" y="2413"/>
              <a:ext cx="480" cy="419"/>
              <a:chOff x="1110" y="2656"/>
              <a:chExt cx="1549" cy="1351"/>
            </a:xfrm>
          </p:grpSpPr>
          <p:sp>
            <p:nvSpPr>
              <p:cNvPr id="1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19" name="AutoShape 20"/>
              <p:cNvSpPr>
                <a:spLocks noChangeArrowheads="1"/>
              </p:cNvSpPr>
              <p:nvPr/>
            </p:nvSpPr>
            <p:spPr bwMode="gray">
              <a:xfrm>
                <a:off x="1200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rgbClr val="42AAF0"/>
              </a:solidFill>
              <a:ln>
                <a:headEnd/>
                <a:tailEnd/>
              </a:ln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zh-CN" altLang="en-US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14" name="Line 25"/>
            <p:cNvSpPr>
              <a:spLocks noChangeShapeType="1"/>
            </p:cNvSpPr>
            <p:nvPr/>
          </p:nvSpPr>
          <p:spPr bwMode="auto">
            <a:xfrm>
              <a:off x="1536" y="2797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15" name="Text Box 26"/>
            <p:cNvSpPr txBox="1">
              <a:spLocks noChangeArrowheads="1"/>
            </p:cNvSpPr>
            <p:nvPr/>
          </p:nvSpPr>
          <p:spPr bwMode="auto">
            <a:xfrm>
              <a:off x="1777" y="2463"/>
              <a:ext cx="2152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如何提升故障发现率</a:t>
              </a:r>
            </a:p>
          </p:txBody>
        </p:sp>
        <p:sp>
          <p:nvSpPr>
            <p:cNvPr id="16" name="Text Box 27"/>
            <p:cNvSpPr txBox="1">
              <a:spLocks noChangeArrowheads="1"/>
            </p:cNvSpPr>
            <p:nvPr/>
          </p:nvSpPr>
          <p:spPr bwMode="gray">
            <a:xfrm>
              <a:off x="1267" y="2475"/>
              <a:ext cx="2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20" name="Group 35"/>
          <p:cNvGrpSpPr>
            <a:grpSpLocks/>
          </p:cNvGrpSpPr>
          <p:nvPr/>
        </p:nvGrpSpPr>
        <p:grpSpPr bwMode="auto">
          <a:xfrm>
            <a:off x="1714500" y="3652838"/>
            <a:ext cx="5410200" cy="665162"/>
            <a:chOff x="1152" y="2989"/>
            <a:chExt cx="3408" cy="419"/>
          </a:xfrm>
        </p:grpSpPr>
        <p:grpSp>
          <p:nvGrpSpPr>
            <p:cNvPr id="21" name="Group 21"/>
            <p:cNvGrpSpPr>
              <a:grpSpLocks/>
            </p:cNvGrpSpPr>
            <p:nvPr/>
          </p:nvGrpSpPr>
          <p:grpSpPr bwMode="auto">
            <a:xfrm>
              <a:off x="1152" y="2989"/>
              <a:ext cx="480" cy="419"/>
              <a:chOff x="3174" y="2656"/>
              <a:chExt cx="1549" cy="1351"/>
            </a:xfrm>
          </p:grpSpPr>
          <p:sp>
            <p:nvSpPr>
              <p:cNvPr id="25" name="AutoShape 22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AutoShape 23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>
                <a:lvl1pPr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ahoma" panose="020B060403050404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AutoShape 24"/>
              <p:cNvSpPr>
                <a:spLocks noChangeArrowheads="1"/>
              </p:cNvSpPr>
              <p:nvPr/>
            </p:nvSpPr>
            <p:spPr bwMode="gray">
              <a:xfrm>
                <a:off x="3264" y="2736"/>
                <a:ext cx="1350" cy="1168"/>
              </a:xfrm>
              <a:prstGeom prst="hexagon">
                <a:avLst>
                  <a:gd name="adj" fmla="val 28896"/>
                  <a:gd name="vf" fmla="val 115470"/>
                </a:avLst>
              </a:prstGeom>
              <a:solidFill>
                <a:schemeClr val="accent6">
                  <a:lumMod val="60000"/>
                  <a:lumOff val="40000"/>
                </a:schemeClr>
              </a:solidFill>
              <a:ln>
                <a:headEnd/>
                <a:tailEnd/>
              </a:ln>
            </p:spPr>
            <p:style>
              <a:lnRef idx="0">
                <a:schemeClr val="accent4"/>
              </a:lnRef>
              <a:fillRef idx="3">
                <a:schemeClr val="accent4"/>
              </a:fillRef>
              <a:effectRef idx="3">
                <a:schemeClr val="accent4"/>
              </a:effectRef>
              <a:fontRef idx="minor">
                <a:schemeClr val="lt1"/>
              </a:fontRef>
            </p:style>
            <p:txBody>
              <a:bodyPr wrap="none" anchor="ctr"/>
              <a:lstStyle/>
              <a:p>
                <a:pPr>
                  <a:defRPr/>
                </a:pPr>
                <a:endParaRPr lang="zh-CN" altLang="en-US" sz="2000"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  <p:sp>
          <p:nvSpPr>
            <p:cNvPr id="22" name="Line 28"/>
            <p:cNvSpPr>
              <a:spLocks noChangeShapeType="1"/>
            </p:cNvSpPr>
            <p:nvPr/>
          </p:nvSpPr>
          <p:spPr bwMode="auto">
            <a:xfrm>
              <a:off x="1536" y="3373"/>
              <a:ext cx="3024" cy="0"/>
            </a:xfrm>
            <a:prstGeom prst="line">
              <a:avLst/>
            </a:prstGeom>
            <a:noFill/>
            <a:ln w="25400">
              <a:solidFill>
                <a:schemeClr val="folHlink"/>
              </a:solidFill>
              <a:prstDash val="sysDot"/>
              <a:round/>
              <a:headEnd/>
              <a:tailEnd type="oval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endParaRPr lang="zh-CN" altLang="en-US" sz="2000"/>
            </a:p>
          </p:txBody>
        </p:sp>
        <p:sp>
          <p:nvSpPr>
            <p:cNvPr id="23" name="Text Box 29"/>
            <p:cNvSpPr txBox="1">
              <a:spLocks noChangeArrowheads="1"/>
            </p:cNvSpPr>
            <p:nvPr/>
          </p:nvSpPr>
          <p:spPr bwMode="auto">
            <a:xfrm>
              <a:off x="1777" y="3007"/>
              <a:ext cx="1700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sz="2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如何降低故障率</a:t>
              </a:r>
            </a:p>
          </p:txBody>
        </p:sp>
        <p:sp>
          <p:nvSpPr>
            <p:cNvPr id="24" name="Text Box 30"/>
            <p:cNvSpPr txBox="1">
              <a:spLocks noChangeArrowheads="1"/>
            </p:cNvSpPr>
            <p:nvPr/>
          </p:nvSpPr>
          <p:spPr bwMode="gray">
            <a:xfrm>
              <a:off x="1267" y="3051"/>
              <a:ext cx="249" cy="3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 sz="240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defRPr>
              </a:lvl9pPr>
            </a:lstStyle>
            <a:p>
              <a:pPr algn="ctr"/>
              <a:r>
                <a:rPr lang="en-US" altLang="zh-CN" sz="28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3" name="右箭头 2"/>
          <p:cNvSpPr/>
          <p:nvPr/>
        </p:nvSpPr>
        <p:spPr>
          <a:xfrm>
            <a:off x="786651" y="1655719"/>
            <a:ext cx="819150" cy="625774"/>
          </a:xfrm>
          <a:prstGeom prst="right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5481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目标与措施</a:t>
            </a:r>
            <a:endParaRPr lang="zh-CN" altLang="en-US" dirty="0"/>
          </a:p>
        </p:txBody>
      </p:sp>
      <p:sp>
        <p:nvSpPr>
          <p:cNvPr id="4" name="圆角矩形 3"/>
          <p:cNvSpPr/>
          <p:nvPr/>
        </p:nvSpPr>
        <p:spPr>
          <a:xfrm>
            <a:off x="855024" y="1836285"/>
            <a:ext cx="2233956" cy="599528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故障响应时间</a:t>
            </a:r>
            <a:endParaRPr lang="zh-CN" altLang="en-US" sz="2000" b="1" dirty="0">
              <a:solidFill>
                <a:schemeClr val="tx1">
                  <a:lumMod val="95000"/>
                  <a:lumOff val="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6141939" y="1825546"/>
            <a:ext cx="2216384" cy="610267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故障修复时间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3455022" y="1825546"/>
            <a:ext cx="2233956" cy="610267"/>
          </a:xfrm>
          <a:prstGeom prst="roundRect">
            <a:avLst/>
          </a:prstGeom>
          <a:gradFill>
            <a:gsLst>
              <a:gs pos="0">
                <a:schemeClr val="accent6">
                  <a:lumMod val="75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</a:gradFill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故障定位时间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79857" y="1425436"/>
            <a:ext cx="1995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1138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准确识别</a:t>
            </a:r>
            <a:endParaRPr lang="en-US" altLang="zh-CN" sz="2400" b="1" dirty="0" smtClean="0">
              <a:solidFill>
                <a:srgbClr val="1138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550966" y="1417638"/>
            <a:ext cx="1995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38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快速判断</a:t>
            </a:r>
            <a:endParaRPr lang="en-US" altLang="zh-CN" sz="2400" b="1" dirty="0">
              <a:solidFill>
                <a:srgbClr val="1138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305302" y="1425436"/>
            <a:ext cx="19958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400" b="1" dirty="0">
                <a:solidFill>
                  <a:srgbClr val="1138F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快速执行</a:t>
            </a:r>
            <a:endParaRPr lang="en-US" altLang="zh-CN" sz="2400" b="1" dirty="0">
              <a:solidFill>
                <a:srgbClr val="1138F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接箭头连接符 9"/>
          <p:cNvCxnSpPr>
            <a:stCxn id="4" idx="3"/>
            <a:endCxn id="6" idx="1"/>
          </p:cNvCxnSpPr>
          <p:nvPr/>
        </p:nvCxnSpPr>
        <p:spPr>
          <a:xfrm flipV="1">
            <a:off x="3088980" y="2130680"/>
            <a:ext cx="366042" cy="536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6" idx="3"/>
            <a:endCxn id="5" idx="1"/>
          </p:cNvCxnSpPr>
          <p:nvPr/>
        </p:nvCxnSpPr>
        <p:spPr>
          <a:xfrm>
            <a:off x="5688978" y="2130680"/>
            <a:ext cx="452961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855024" y="2652107"/>
            <a:ext cx="2476500" cy="3903664"/>
          </a:xfrm>
        </p:spPr>
        <p:txBody>
          <a:bodyPr>
            <a:normAutofit/>
          </a:bodyPr>
          <a:lstStyle/>
          <a:p>
            <a:r>
              <a:rPr lang="zh-CN" altLang="en-US" sz="2000" dirty="0"/>
              <a:t>职责与分工</a:t>
            </a:r>
            <a:endParaRPr lang="en-US" altLang="zh-CN" sz="2000" dirty="0"/>
          </a:p>
          <a:p>
            <a:r>
              <a:rPr lang="en-US" altLang="zh-CN" sz="2000" dirty="0" smtClean="0"/>
              <a:t>7*24</a:t>
            </a:r>
            <a:r>
              <a:rPr lang="zh-CN" altLang="en-US" sz="2000" dirty="0" smtClean="0"/>
              <a:t>值班</a:t>
            </a:r>
            <a:r>
              <a:rPr lang="zh-CN" altLang="en-US" sz="2000" dirty="0"/>
              <a:t>规范</a:t>
            </a:r>
            <a:endParaRPr lang="en-US" altLang="zh-CN" sz="2000" dirty="0"/>
          </a:p>
          <a:p>
            <a:r>
              <a:rPr lang="zh-CN" altLang="en-US" sz="2000" dirty="0" smtClean="0"/>
              <a:t>故障响应规范</a:t>
            </a:r>
            <a:endParaRPr lang="en-US" altLang="zh-CN" sz="2000" dirty="0" smtClean="0"/>
          </a:p>
          <a:p>
            <a:r>
              <a:rPr lang="zh-CN" altLang="en-US" sz="2000" dirty="0" smtClean="0"/>
              <a:t>应急处理预案</a:t>
            </a:r>
            <a:endParaRPr lang="en-US" altLang="zh-CN" sz="2000" dirty="0" smtClean="0"/>
          </a:p>
          <a:p>
            <a:r>
              <a:rPr lang="zh-CN" altLang="en-US" sz="2000" dirty="0" smtClean="0"/>
              <a:t>故障预演</a:t>
            </a:r>
            <a:endParaRPr lang="en-US" altLang="zh-CN" sz="2000" dirty="0" smtClean="0"/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3355403" y="2652107"/>
            <a:ext cx="2606009" cy="390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故障运维手册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分析数据及图表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/>
              <a:t>报警内容</a:t>
            </a:r>
            <a:endParaRPr lang="en-US" altLang="zh-CN" sz="2000" dirty="0" smtClean="0"/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6137487" y="2652107"/>
            <a:ext cx="2476500" cy="390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1800" kern="1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/>
              <a:t>数据</a:t>
            </a:r>
            <a:r>
              <a:rPr lang="zh-CN" altLang="en-US" sz="2000" dirty="0"/>
              <a:t>修复</a:t>
            </a:r>
            <a:r>
              <a:rPr lang="zh-CN" altLang="en-US" sz="2000" dirty="0" smtClean="0"/>
              <a:t>工具</a:t>
            </a:r>
            <a:endParaRPr lang="en-US" altLang="zh-CN" sz="2000" dirty="0" smtClean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/>
              <a:t>流量</a:t>
            </a:r>
            <a:r>
              <a:rPr lang="zh-CN" altLang="en-US" sz="2000" dirty="0"/>
              <a:t>切换</a:t>
            </a:r>
            <a:r>
              <a:rPr lang="zh-CN" altLang="en-US" sz="2000" dirty="0" smtClean="0"/>
              <a:t>工具</a:t>
            </a:r>
            <a:endParaRPr lang="zh-CN" alt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服务降级工具</a:t>
            </a:r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/>
              <a:t>回滚</a:t>
            </a:r>
            <a:r>
              <a:rPr lang="zh-CN" altLang="en-US" sz="2000" dirty="0" smtClean="0"/>
              <a:t>工具</a:t>
            </a:r>
            <a:endParaRPr lang="en-US" altLang="zh-CN" sz="2000" dirty="0" smtClean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/>
              <a:t>数据提取工具</a:t>
            </a:r>
            <a:endParaRPr lang="en-US" altLang="zh-CN" sz="2000" dirty="0" smtClean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000" dirty="0" smtClean="0"/>
              <a:t>任务修复工具</a:t>
            </a:r>
            <a:endParaRPr lang="en-US" altLang="zh-CN" sz="2000" dirty="0" smtClean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r>
              <a:rPr lang="en-US" altLang="zh-CN" sz="2000" dirty="0" smtClean="0"/>
              <a:t>……</a:t>
            </a:r>
            <a:endParaRPr lang="zh-CN" altLang="en-US" sz="2000" dirty="0"/>
          </a:p>
          <a:p>
            <a:pPr marL="285750" indent="-285750">
              <a:spcBef>
                <a:spcPts val="0"/>
              </a:spcBef>
              <a:buFont typeface="Arial" panose="020B0604020202020204" pitchFamily="34" charset="0"/>
              <a:buChar char="•"/>
              <a:defRPr/>
            </a:pPr>
            <a:endParaRPr lang="en-US" altLang="zh-CN" sz="2000" dirty="0" smtClean="0"/>
          </a:p>
          <a:p>
            <a:pPr marL="0" indent="0">
              <a:buNone/>
            </a:pPr>
            <a:endParaRPr lang="en-US" altLang="zh-CN" sz="2000" dirty="0" smtClean="0"/>
          </a:p>
          <a:p>
            <a:endParaRPr lang="en-US" altLang="zh-CN" sz="2000" dirty="0" smtClean="0"/>
          </a:p>
        </p:txBody>
      </p:sp>
      <p:sp>
        <p:nvSpPr>
          <p:cNvPr id="3" name="矩形 2"/>
          <p:cNvSpPr/>
          <p:nvPr/>
        </p:nvSpPr>
        <p:spPr>
          <a:xfrm>
            <a:off x="1488308" y="4623941"/>
            <a:ext cx="634019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b="1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这些都做了，还有提升的空间吗？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361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主要受</a:t>
            </a:r>
            <a:r>
              <a:rPr lang="zh-CN" altLang="en-US" dirty="0"/>
              <a:t>哪些影响因素</a:t>
            </a:r>
          </a:p>
        </p:txBody>
      </p:sp>
      <p:cxnSp>
        <p:nvCxnSpPr>
          <p:cNvPr id="6" name="直接连接符 5"/>
          <p:cNvCxnSpPr/>
          <p:nvPr/>
        </p:nvCxnSpPr>
        <p:spPr>
          <a:xfrm>
            <a:off x="713619" y="3774973"/>
            <a:ext cx="79977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864238" y="3898399"/>
            <a:ext cx="3139047" cy="1576788"/>
          </a:xfrm>
          <a:prstGeom prst="rect">
            <a:avLst/>
          </a:prstGeom>
          <a:solidFill>
            <a:schemeClr val="accent5">
              <a:alpha val="78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8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1E6A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149984" y="3874044"/>
            <a:ext cx="4209245" cy="1604136"/>
          </a:xfrm>
          <a:prstGeom prst="rect">
            <a:avLst/>
          </a:prstGeom>
          <a:solidFill>
            <a:schemeClr val="accent5">
              <a:alpha val="78000"/>
            </a:scheme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1E6A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852784" y="2093595"/>
            <a:ext cx="3150500" cy="1657986"/>
          </a:xfrm>
          <a:prstGeom prst="rect">
            <a:avLst/>
          </a:prstGeom>
          <a:solidFill>
            <a:srgbClr val="1E6AAE">
              <a:alpha val="78000"/>
            </a:srgb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1E6A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152899" y="2093595"/>
            <a:ext cx="4209245" cy="1652336"/>
          </a:xfrm>
          <a:prstGeom prst="rect">
            <a:avLst/>
          </a:prstGeom>
          <a:solidFill>
            <a:srgbClr val="1E6AAE">
              <a:alpha val="78000"/>
            </a:srgbClr>
          </a:solidFill>
          <a:ln>
            <a:noFill/>
          </a:ln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600" b="1" spc="50" dirty="0">
              <a:ln w="13500">
                <a:solidFill>
                  <a:schemeClr val="accent1">
                    <a:shade val="2500"/>
                    <a:alpha val="6500"/>
                  </a:schemeClr>
                </a:solidFill>
                <a:prstDash val="solid"/>
              </a:ln>
              <a:solidFill>
                <a:srgbClr val="1E6AA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880825" y="4385249"/>
            <a:ext cx="3122459" cy="567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、故障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处理步骤繁杂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179778" y="2084278"/>
            <a:ext cx="417945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</a:t>
            </a:r>
            <a:r>
              <a:rPr lang="zh-CN" altLang="en-US" sz="28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报警内容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使报警内容变得可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依赖。报警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内容除了报告问题，还将故障的判断和处理方法附在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其中。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411522" y="1333532"/>
            <a:ext cx="2031325" cy="794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1E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影响因素</a:t>
            </a:r>
            <a:endParaRPr lang="zh-CN" altLang="en-US" sz="3600" dirty="0">
              <a:solidFill>
                <a:srgbClr val="1E6AAE"/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80580" y="2721262"/>
            <a:ext cx="1931713" cy="5671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、新手</a:t>
            </a:r>
            <a:endParaRPr lang="en-US" altLang="zh-CN" sz="24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4242942" y="4220664"/>
            <a:ext cx="3974650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数据任务调度管理系统</a:t>
            </a:r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endParaRPr lang="en-US" altLang="zh-CN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</a:t>
            </a:r>
            <a:r>
              <a:rPr lang="zh-CN" altLang="en-US" sz="28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数据任务</a:t>
            </a:r>
            <a:r>
              <a:rPr lang="zh-CN" altLang="en-US" sz="2800" b="1" u="sng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进行统一</a:t>
            </a:r>
            <a:r>
              <a:rPr lang="zh-CN" altLang="en-US" sz="2800" b="1" u="sng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endParaRPr lang="en-US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214604" y="1317685"/>
            <a:ext cx="2031325" cy="7940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600" b="1" dirty="0">
                <a:solidFill>
                  <a:srgbClr val="1E6A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应对方法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4080698" y="1333532"/>
            <a:ext cx="0" cy="4286218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>
            <a:off x="627555" y="2009133"/>
            <a:ext cx="79977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38394" y="5557477"/>
            <a:ext cx="7997780" cy="0"/>
          </a:xfrm>
          <a:prstGeom prst="line">
            <a:avLst/>
          </a:prstGeom>
          <a:ln w="12700">
            <a:prstDash val="sys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4583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/>
      <p:bldP spid="13" grpId="0"/>
      <p:bldP spid="16" grpId="0"/>
      <p:bldP spid="1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916" y="1004496"/>
            <a:ext cx="7131215" cy="5616548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优化报警内容</a:t>
            </a:r>
            <a:endParaRPr lang="zh-CN" altLang="en-US" dirty="0"/>
          </a:p>
        </p:txBody>
      </p:sp>
      <p:sp>
        <p:nvSpPr>
          <p:cNvPr id="13" name="圆角矩形 12"/>
          <p:cNvSpPr/>
          <p:nvPr/>
        </p:nvSpPr>
        <p:spPr>
          <a:xfrm>
            <a:off x="440916" y="2658717"/>
            <a:ext cx="7131215" cy="2653747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3660153" y="6454435"/>
            <a:ext cx="5478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4208035" y="6309768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该报警对应的开发人员联系方式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3660153" y="6192693"/>
            <a:ext cx="547882" cy="0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208035" y="6048026"/>
            <a:ext cx="26981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该报警对应的运维专员联系方式</a:t>
            </a:r>
            <a:endParaRPr lang="zh-CN" altLang="en-US" sz="1400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690382" y="2813017"/>
            <a:ext cx="1110718" cy="26341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rgbClr val="1E6AAE"/>
                </a:solidFill>
                <a:latin typeface="微软雅黑" pitchFamily="34" charset="-122"/>
                <a:ea typeface="微软雅黑" pitchFamily="34" charset="-122"/>
              </a:rPr>
              <a:t>减少对运维人员经验的依赖，</a:t>
            </a:r>
            <a:r>
              <a:rPr lang="zh-CN" altLang="en-US" sz="1600" dirty="0" smtClean="0">
                <a:solidFill>
                  <a:srgbClr val="1E6AAE"/>
                </a:solidFill>
                <a:latin typeface="微软雅黑" pitchFamily="34" charset="-122"/>
                <a:ea typeface="微软雅黑" pitchFamily="34" charset="-122"/>
              </a:rPr>
              <a:t>使得新人和值班人员都</a:t>
            </a:r>
            <a:r>
              <a:rPr lang="zh-CN" altLang="en-US" sz="1600" dirty="0">
                <a:solidFill>
                  <a:srgbClr val="1E6AAE"/>
                </a:solidFill>
                <a:latin typeface="微软雅黑" pitchFamily="34" charset="-122"/>
                <a:ea typeface="微软雅黑" pitchFamily="34" charset="-122"/>
              </a:rPr>
              <a:t>可以快速处理</a:t>
            </a:r>
          </a:p>
        </p:txBody>
      </p:sp>
      <p:sp>
        <p:nvSpPr>
          <p:cNvPr id="10" name="矩形 9"/>
          <p:cNvSpPr/>
          <p:nvPr/>
        </p:nvSpPr>
        <p:spPr>
          <a:xfrm>
            <a:off x="7690382" y="2658717"/>
            <a:ext cx="1110718" cy="2917036"/>
          </a:xfrm>
          <a:prstGeom prst="rect">
            <a:avLst/>
          </a:prstGeom>
          <a:noFill/>
          <a:ln w="28575">
            <a:solidFill>
              <a:srgbClr val="208D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8D44"/>
              </a:solidFill>
            </a:endParaRPr>
          </a:p>
        </p:txBody>
      </p:sp>
      <p:sp>
        <p:nvSpPr>
          <p:cNvPr id="11" name="右箭头 10"/>
          <p:cNvSpPr/>
          <p:nvPr/>
        </p:nvSpPr>
        <p:spPr>
          <a:xfrm>
            <a:off x="7322906" y="3761012"/>
            <a:ext cx="266867" cy="468091"/>
          </a:xfrm>
          <a:prstGeom prst="rightArrow">
            <a:avLst/>
          </a:prstGeom>
          <a:solidFill>
            <a:srgbClr val="1E6AA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994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323221" y="1072000"/>
            <a:ext cx="7010542" cy="5038324"/>
            <a:chOff x="937520" y="1072000"/>
            <a:chExt cx="7010542" cy="503832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3"/>
            <a:srcRect b="93340"/>
            <a:stretch/>
          </p:blipFill>
          <p:spPr>
            <a:xfrm>
              <a:off x="937520" y="1072000"/>
              <a:ext cx="7010542" cy="401510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/>
            <a:srcRect t="23090"/>
            <a:stretch/>
          </p:blipFill>
          <p:spPr>
            <a:xfrm>
              <a:off x="937520" y="1473510"/>
              <a:ext cx="7010542" cy="4636814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灵活配置报警内容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1112296" y="5150773"/>
            <a:ext cx="1528549" cy="300251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1105171" y="2018808"/>
            <a:ext cx="5854148" cy="1380376"/>
          </a:xfrm>
          <a:prstGeom prst="roundRect">
            <a:avLst/>
          </a:prstGeom>
          <a:noFill/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/>
          <p:nvPr/>
        </p:nvCxnSpPr>
        <p:spPr>
          <a:xfrm flipV="1">
            <a:off x="1379095" y="2312364"/>
            <a:ext cx="352496" cy="155557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>
            <a:off x="1112296" y="4830884"/>
            <a:ext cx="193414" cy="390722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V="1">
            <a:off x="3898066" y="2204574"/>
            <a:ext cx="208307" cy="2155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/>
          <p:nvPr/>
        </p:nvCxnSpPr>
        <p:spPr>
          <a:xfrm flipV="1">
            <a:off x="3823938" y="2787969"/>
            <a:ext cx="208307" cy="215579"/>
          </a:xfrm>
          <a:prstGeom prst="straightConnector1">
            <a:avLst/>
          </a:prstGeom>
          <a:ln w="57150"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4" name="矩形 13"/>
          <p:cNvSpPr/>
          <p:nvPr/>
        </p:nvSpPr>
        <p:spPr>
          <a:xfrm>
            <a:off x="7502844" y="2904628"/>
            <a:ext cx="162295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 smtClean="0">
                <a:solidFill>
                  <a:srgbClr val="1E6AAE"/>
                </a:solidFill>
                <a:latin typeface="微软雅黑" pitchFamily="34" charset="-122"/>
                <a:ea typeface="微软雅黑" pitchFamily="34" charset="-122"/>
              </a:rPr>
              <a:t>降低维护成本，提升工作效率</a:t>
            </a:r>
            <a:endParaRPr lang="zh-CN" altLang="en-US" sz="1600" dirty="0">
              <a:solidFill>
                <a:srgbClr val="1E6AA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502844" y="2750328"/>
            <a:ext cx="1622950" cy="1102295"/>
          </a:xfrm>
          <a:prstGeom prst="rect">
            <a:avLst/>
          </a:prstGeom>
          <a:noFill/>
          <a:ln w="28575">
            <a:solidFill>
              <a:srgbClr val="208D44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08D44"/>
              </a:solidFill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7135368" y="3121103"/>
            <a:ext cx="266867" cy="468091"/>
          </a:xfrm>
          <a:prstGeom prst="rightArrow">
            <a:avLst/>
          </a:prstGeom>
          <a:solidFill>
            <a:srgbClr val="1E6AAE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935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29741</TotalTime>
  <Words>1746</Words>
  <Application>Microsoft Office PowerPoint</Application>
  <PresentationFormat>全屏显示(4:3)</PresentationFormat>
  <Paragraphs>565</Paragraphs>
  <Slides>38</Slides>
  <Notes>37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45" baseType="lpstr">
      <vt:lpstr>冬青黑体简体中文 W3</vt:lpstr>
      <vt:lpstr>宋体</vt:lpstr>
      <vt:lpstr>微软雅黑</vt:lpstr>
      <vt:lpstr>Arial</vt:lpstr>
      <vt:lpstr>Calibri</vt:lpstr>
      <vt:lpstr>Wingdings</vt:lpstr>
      <vt:lpstr>自定义设计</vt:lpstr>
      <vt:lpstr>从“救火”走向“防火” </vt:lpstr>
      <vt:lpstr>救火</vt:lpstr>
      <vt:lpstr>时间都去哪儿了</vt:lpstr>
      <vt:lpstr>思考点</vt:lpstr>
      <vt:lpstr>Agenda</vt:lpstr>
      <vt:lpstr>目标与措施</vt:lpstr>
      <vt:lpstr>主要受哪些影响因素</vt:lpstr>
      <vt:lpstr>优化报警内容</vt:lpstr>
      <vt:lpstr>灵活配置报警内容</vt:lpstr>
      <vt:lpstr>繁杂数据故障处理</vt:lpstr>
      <vt:lpstr>繁杂数据故障处理</vt:lpstr>
      <vt:lpstr>繁杂数据故障处理</vt:lpstr>
      <vt:lpstr>Agenda</vt:lpstr>
      <vt:lpstr>完善监控指标</vt:lpstr>
      <vt:lpstr>自定义业务类监控</vt:lpstr>
      <vt:lpstr>业务系统健康度趋势</vt:lpstr>
      <vt:lpstr>全面</vt:lpstr>
      <vt:lpstr>降噪</vt:lpstr>
      <vt:lpstr>报警分层</vt:lpstr>
      <vt:lpstr>报警精准下发</vt:lpstr>
      <vt:lpstr>PowerPoint 演示文稿</vt:lpstr>
      <vt:lpstr>Agenda</vt:lpstr>
      <vt:lpstr>它山之石，可以攻玉</vt:lpstr>
      <vt:lpstr>数据说话</vt:lpstr>
      <vt:lpstr>代码发布是故障的导火索</vt:lpstr>
      <vt:lpstr>变更操作是故障的导火索</vt:lpstr>
      <vt:lpstr>操作繁杂，易出错</vt:lpstr>
      <vt:lpstr>抽象运维对象</vt:lpstr>
      <vt:lpstr>减少人工干预</vt:lpstr>
      <vt:lpstr>应用间复杂且不透明的访问关系</vt:lpstr>
      <vt:lpstr>规范化后的开发架构</vt:lpstr>
      <vt:lpstr>PowerPoint 演示文稿</vt:lpstr>
      <vt:lpstr>标准化发布方式</vt:lpstr>
      <vt:lpstr>PowerPoint 演示文稿</vt:lpstr>
      <vt:lpstr>从救火走向防火</vt:lpstr>
      <vt:lpstr>后续努力方向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sulli</dc:creator>
  <cp:lastModifiedBy>sulli</cp:lastModifiedBy>
  <cp:revision>2335</cp:revision>
  <cp:lastPrinted>2015-04-13T10:30:46Z</cp:lastPrinted>
  <dcterms:created xsi:type="dcterms:W3CDTF">2014-03-12T03:26:46Z</dcterms:created>
  <dcterms:modified xsi:type="dcterms:W3CDTF">2015-04-24T00:34:49Z</dcterms:modified>
</cp:coreProperties>
</file>